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8" r:id="rId2"/>
    <p:sldId id="286" r:id="rId3"/>
    <p:sldId id="263" r:id="rId4"/>
    <p:sldId id="270" r:id="rId5"/>
    <p:sldId id="290" r:id="rId6"/>
    <p:sldId id="285" r:id="rId7"/>
    <p:sldId id="292" r:id="rId8"/>
    <p:sldId id="293" r:id="rId9"/>
    <p:sldId id="294" r:id="rId10"/>
    <p:sldId id="295" r:id="rId11"/>
    <p:sldId id="291" r:id="rId12"/>
    <p:sldId id="256" r:id="rId13"/>
    <p:sldId id="260" r:id="rId14"/>
    <p:sldId id="275" r:id="rId15"/>
    <p:sldId id="282" r:id="rId16"/>
    <p:sldId id="296" r:id="rId17"/>
    <p:sldId id="297" r:id="rId18"/>
    <p:sldId id="298" r:id="rId19"/>
    <p:sldId id="278" r:id="rId20"/>
    <p:sldId id="276" r:id="rId21"/>
    <p:sldId id="299" r:id="rId22"/>
    <p:sldId id="300" r:id="rId23"/>
    <p:sldId id="301" r:id="rId24"/>
    <p:sldId id="281" r:id="rId25"/>
    <p:sldId id="284" r:id="rId26"/>
    <p:sldId id="271" r:id="rId27"/>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40" autoAdjust="0"/>
  </p:normalViewPr>
  <p:slideViewPr>
    <p:cSldViewPr>
      <p:cViewPr>
        <p:scale>
          <a:sx n="50" d="100"/>
          <a:sy n="50" d="100"/>
        </p:scale>
        <p:origin x="-104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1" cy="461167"/>
          </a:xfrm>
          <a:prstGeom prst="rect">
            <a:avLst/>
          </a:prstGeom>
        </p:spPr>
        <p:txBody>
          <a:bodyPr vert="horz" lIns="89849" tIns="44924" rIns="89849" bIns="44924" rtlCol="0"/>
          <a:lstStyle>
            <a:lvl1pPr algn="l">
              <a:defRPr sz="1200"/>
            </a:lvl1pPr>
          </a:lstStyle>
          <a:p>
            <a:endParaRPr lang="en-US"/>
          </a:p>
        </p:txBody>
      </p:sp>
      <p:sp>
        <p:nvSpPr>
          <p:cNvPr id="3" name="Date Placeholder 2"/>
          <p:cNvSpPr>
            <a:spLocks noGrp="1"/>
          </p:cNvSpPr>
          <p:nvPr>
            <p:ph type="dt" sz="quarter" idx="1"/>
          </p:nvPr>
        </p:nvSpPr>
        <p:spPr>
          <a:xfrm>
            <a:off x="3927514" y="0"/>
            <a:ext cx="3005131" cy="461167"/>
          </a:xfrm>
          <a:prstGeom prst="rect">
            <a:avLst/>
          </a:prstGeom>
        </p:spPr>
        <p:txBody>
          <a:bodyPr vert="horz" lIns="89849" tIns="44924" rIns="89849" bIns="44924" rtlCol="0"/>
          <a:lstStyle>
            <a:lvl1pPr algn="r">
              <a:defRPr sz="1200"/>
            </a:lvl1pPr>
          </a:lstStyle>
          <a:p>
            <a:fld id="{917477D3-6693-4AF4-ADC5-12E15028DCBB}" type="datetimeFigureOut">
              <a:rPr lang="en-US" smtClean="0"/>
              <a:t>9/17/2014</a:t>
            </a:fld>
            <a:endParaRPr lang="en-US"/>
          </a:p>
        </p:txBody>
      </p:sp>
      <p:sp>
        <p:nvSpPr>
          <p:cNvPr id="4" name="Footer Placeholder 3"/>
          <p:cNvSpPr>
            <a:spLocks noGrp="1"/>
          </p:cNvSpPr>
          <p:nvPr>
            <p:ph type="ftr" sz="quarter" idx="2"/>
          </p:nvPr>
        </p:nvSpPr>
        <p:spPr>
          <a:xfrm>
            <a:off x="0" y="8757471"/>
            <a:ext cx="3005131" cy="461167"/>
          </a:xfrm>
          <a:prstGeom prst="rect">
            <a:avLst/>
          </a:prstGeom>
        </p:spPr>
        <p:txBody>
          <a:bodyPr vert="horz" lIns="89849" tIns="44924" rIns="89849" bIns="44924" rtlCol="0" anchor="b"/>
          <a:lstStyle>
            <a:lvl1pPr algn="l">
              <a:defRPr sz="1200"/>
            </a:lvl1pPr>
          </a:lstStyle>
          <a:p>
            <a:endParaRPr lang="en-US"/>
          </a:p>
        </p:txBody>
      </p:sp>
      <p:sp>
        <p:nvSpPr>
          <p:cNvPr id="5" name="Slide Number Placeholder 4"/>
          <p:cNvSpPr>
            <a:spLocks noGrp="1"/>
          </p:cNvSpPr>
          <p:nvPr>
            <p:ph type="sldNum" sz="quarter" idx="3"/>
          </p:nvPr>
        </p:nvSpPr>
        <p:spPr>
          <a:xfrm>
            <a:off x="3927514" y="8757471"/>
            <a:ext cx="3005131" cy="461167"/>
          </a:xfrm>
          <a:prstGeom prst="rect">
            <a:avLst/>
          </a:prstGeom>
        </p:spPr>
        <p:txBody>
          <a:bodyPr vert="horz" lIns="89849" tIns="44924" rIns="89849" bIns="44924" rtlCol="0" anchor="b"/>
          <a:lstStyle>
            <a:lvl1pPr algn="r">
              <a:defRPr sz="1200"/>
            </a:lvl1pPr>
          </a:lstStyle>
          <a:p>
            <a:fld id="{0AD5D248-999E-4C87-9C59-F1F5A02556AC}" type="slidenum">
              <a:rPr lang="en-US" smtClean="0"/>
              <a:t>‹#›</a:t>
            </a:fld>
            <a:endParaRPr lang="en-US"/>
          </a:p>
        </p:txBody>
      </p:sp>
    </p:spTree>
    <p:extLst>
      <p:ext uri="{BB962C8B-B14F-4D97-AF65-F5344CB8AC3E}">
        <p14:creationId xmlns:p14="http://schemas.microsoft.com/office/powerpoint/2010/main" val="3870297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4820" cy="461010"/>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idx="1"/>
          </p:nvPr>
        </p:nvSpPr>
        <p:spPr>
          <a:xfrm>
            <a:off x="3927776" y="0"/>
            <a:ext cx="3004820" cy="461010"/>
          </a:xfrm>
          <a:prstGeom prst="rect">
            <a:avLst/>
          </a:prstGeom>
        </p:spPr>
        <p:txBody>
          <a:bodyPr vert="horz" lIns="92302" tIns="46151" rIns="92302" bIns="46151" rtlCol="0"/>
          <a:lstStyle>
            <a:lvl1pPr algn="r">
              <a:defRPr sz="1200"/>
            </a:lvl1pPr>
          </a:lstStyle>
          <a:p>
            <a:fld id="{547587C5-6385-4122-9B0A-487357B570F1}" type="datetimeFigureOut">
              <a:rPr lang="en-US" smtClean="0"/>
              <a:t>9/15/2014</a:t>
            </a:fld>
            <a:endParaRPr lang="en-US"/>
          </a:p>
        </p:txBody>
      </p:sp>
      <p:sp>
        <p:nvSpPr>
          <p:cNvPr id="4" name="Slide Image Placeholder 3"/>
          <p:cNvSpPr>
            <a:spLocks noGrp="1" noRot="1" noChangeAspect="1"/>
          </p:cNvSpPr>
          <p:nvPr>
            <p:ph type="sldImg" idx="2"/>
          </p:nvPr>
        </p:nvSpPr>
        <p:spPr>
          <a:xfrm>
            <a:off x="1162050" y="690563"/>
            <a:ext cx="4610100" cy="3459162"/>
          </a:xfrm>
          <a:prstGeom prst="rect">
            <a:avLst/>
          </a:prstGeom>
          <a:noFill/>
          <a:ln w="12700">
            <a:solidFill>
              <a:prstClr val="black"/>
            </a:solidFill>
          </a:ln>
        </p:spPr>
        <p:txBody>
          <a:bodyPr vert="horz" lIns="92302" tIns="46151" rIns="92302" bIns="46151"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2" tIns="46151" rIns="92302" bIns="461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57590"/>
            <a:ext cx="3004820" cy="461010"/>
          </a:xfrm>
          <a:prstGeom prst="rect">
            <a:avLst/>
          </a:prstGeom>
        </p:spPr>
        <p:txBody>
          <a:bodyPr vert="horz" lIns="92302" tIns="46151" rIns="92302"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302" tIns="46151" rIns="92302" bIns="46151" rtlCol="0" anchor="b"/>
          <a:lstStyle>
            <a:lvl1pPr algn="r">
              <a:defRPr sz="1200"/>
            </a:lvl1pPr>
          </a:lstStyle>
          <a:p>
            <a:fld id="{8697219E-B327-4ECD-8AF1-862E4AEBDDD2}" type="slidenum">
              <a:rPr lang="en-US" smtClean="0"/>
              <a:t>‹#›</a:t>
            </a:fld>
            <a:endParaRPr lang="en-US"/>
          </a:p>
        </p:txBody>
      </p:sp>
    </p:spTree>
    <p:extLst>
      <p:ext uri="{BB962C8B-B14F-4D97-AF65-F5344CB8AC3E}">
        <p14:creationId xmlns:p14="http://schemas.microsoft.com/office/powerpoint/2010/main" val="258223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7219E-B327-4ECD-8AF1-862E4AEBDDD2}" type="slidenum">
              <a:rPr lang="en-US" smtClean="0"/>
              <a:t>1</a:t>
            </a:fld>
            <a:endParaRPr lang="en-US"/>
          </a:p>
        </p:txBody>
      </p:sp>
    </p:spTree>
    <p:extLst>
      <p:ext uri="{BB962C8B-B14F-4D97-AF65-F5344CB8AC3E}">
        <p14:creationId xmlns:p14="http://schemas.microsoft.com/office/powerpoint/2010/main" val="3103057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Refer to rubric</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697219E-B327-4ECD-8AF1-862E4AEBDDD2}" type="slidenum">
              <a:rPr lang="en-US" smtClean="0"/>
              <a:t>14</a:t>
            </a:fld>
            <a:endParaRPr lang="en-US"/>
          </a:p>
        </p:txBody>
      </p:sp>
    </p:spTree>
    <p:extLst>
      <p:ext uri="{BB962C8B-B14F-4D97-AF65-F5344CB8AC3E}">
        <p14:creationId xmlns:p14="http://schemas.microsoft.com/office/powerpoint/2010/main" val="3690456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7219E-B327-4ECD-8AF1-862E4AEBDDD2}" type="slidenum">
              <a:rPr lang="en-US" smtClean="0"/>
              <a:t>15</a:t>
            </a:fld>
            <a:endParaRPr lang="en-US"/>
          </a:p>
        </p:txBody>
      </p:sp>
    </p:spTree>
    <p:extLst>
      <p:ext uri="{BB962C8B-B14F-4D97-AF65-F5344CB8AC3E}">
        <p14:creationId xmlns:p14="http://schemas.microsoft.com/office/powerpoint/2010/main" val="461082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7219E-B327-4ECD-8AF1-862E4AEBDDD2}" type="slidenum">
              <a:rPr lang="en-US" smtClean="0"/>
              <a:t>19</a:t>
            </a:fld>
            <a:endParaRPr lang="en-US"/>
          </a:p>
        </p:txBody>
      </p:sp>
    </p:spTree>
    <p:extLst>
      <p:ext uri="{BB962C8B-B14F-4D97-AF65-F5344CB8AC3E}">
        <p14:creationId xmlns:p14="http://schemas.microsoft.com/office/powerpoint/2010/main" val="135779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Outline/calendar</a:t>
            </a:r>
            <a:r>
              <a:rPr lang="en-US" baseline="0" dirty="0" smtClean="0"/>
              <a:t> of ILCs #1 &amp; #2</a:t>
            </a:r>
          </a:p>
          <a:p>
            <a:endParaRPr lang="en-US" baseline="0" dirty="0" smtClean="0"/>
          </a:p>
          <a:p>
            <a:r>
              <a:rPr lang="en-US" baseline="0" dirty="0" smtClean="0"/>
              <a:t>“I can” statements = measureable skills to be taught over the course of the year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97219E-B327-4ECD-8AF1-862E4AEBDDD2}" type="slidenum">
              <a:rPr lang="en-US" smtClean="0"/>
              <a:t>20</a:t>
            </a:fld>
            <a:endParaRPr lang="en-US"/>
          </a:p>
        </p:txBody>
      </p:sp>
    </p:spTree>
    <p:extLst>
      <p:ext uri="{BB962C8B-B14F-4D97-AF65-F5344CB8AC3E}">
        <p14:creationId xmlns:p14="http://schemas.microsoft.com/office/powerpoint/2010/main" val="3495268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SIOP elements</a:t>
            </a:r>
            <a:r>
              <a:rPr lang="en-US" baseline="0" dirty="0" smtClean="0"/>
              <a:t> (handout)</a:t>
            </a:r>
          </a:p>
          <a:p>
            <a:endParaRPr lang="en-US" baseline="0" dirty="0" smtClean="0"/>
          </a:p>
          <a:p>
            <a:r>
              <a:rPr lang="en-US" baseline="0" dirty="0" smtClean="0"/>
              <a:t>SIOP lesson plan templates</a:t>
            </a:r>
          </a:p>
          <a:p>
            <a:endParaRPr lang="en-US" baseline="0" dirty="0" smtClean="0"/>
          </a:p>
          <a:p>
            <a:r>
              <a:rPr lang="en-US" baseline="0" dirty="0" smtClean="0"/>
              <a:t>Sample lesson – would it be helpful to receive a generic lesson plan each week of the first ILC?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97219E-B327-4ECD-8AF1-862E4AEBDDD2}" type="slidenum">
              <a:rPr lang="en-US" smtClean="0"/>
              <a:t>21</a:t>
            </a:fld>
            <a:endParaRPr lang="en-US"/>
          </a:p>
        </p:txBody>
      </p:sp>
    </p:spTree>
    <p:extLst>
      <p:ext uri="{BB962C8B-B14F-4D97-AF65-F5344CB8AC3E}">
        <p14:creationId xmlns:p14="http://schemas.microsoft.com/office/powerpoint/2010/main" val="2625322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writing has to be graded.</a:t>
            </a:r>
          </a:p>
          <a:p>
            <a:r>
              <a:rPr lang="en-US" dirty="0" smtClean="0"/>
              <a:t>Journals</a:t>
            </a:r>
          </a:p>
          <a:p>
            <a:r>
              <a:rPr lang="en-US" dirty="0" smtClean="0"/>
              <a:t>Exit tickets</a:t>
            </a:r>
          </a:p>
          <a:p>
            <a:endParaRPr lang="en-US" dirty="0"/>
          </a:p>
        </p:txBody>
      </p:sp>
      <p:sp>
        <p:nvSpPr>
          <p:cNvPr id="4" name="Slide Number Placeholder 3"/>
          <p:cNvSpPr>
            <a:spLocks noGrp="1"/>
          </p:cNvSpPr>
          <p:nvPr>
            <p:ph type="sldNum" sz="quarter" idx="10"/>
          </p:nvPr>
        </p:nvSpPr>
        <p:spPr/>
        <p:txBody>
          <a:bodyPr/>
          <a:lstStyle/>
          <a:p>
            <a:fld id="{8697219E-B327-4ECD-8AF1-862E4AEBDDD2}" type="slidenum">
              <a:rPr lang="en-US" smtClean="0"/>
              <a:t>24</a:t>
            </a:fld>
            <a:endParaRPr lang="en-US"/>
          </a:p>
        </p:txBody>
      </p:sp>
    </p:spTree>
    <p:extLst>
      <p:ext uri="{BB962C8B-B14F-4D97-AF65-F5344CB8AC3E}">
        <p14:creationId xmlns:p14="http://schemas.microsoft.com/office/powerpoint/2010/main" val="799867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97219E-B327-4ECD-8AF1-862E4AEBDDD2}" type="slidenum">
              <a:rPr lang="en-US" smtClean="0"/>
              <a:t>25</a:t>
            </a:fld>
            <a:endParaRPr lang="en-US"/>
          </a:p>
        </p:txBody>
      </p:sp>
    </p:spTree>
    <p:extLst>
      <p:ext uri="{BB962C8B-B14F-4D97-AF65-F5344CB8AC3E}">
        <p14:creationId xmlns:p14="http://schemas.microsoft.com/office/powerpoint/2010/main" val="2085246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97219E-B327-4ECD-8AF1-862E4AEBDDD2}" type="slidenum">
              <a:rPr lang="en-US" smtClean="0"/>
              <a:t>26</a:t>
            </a:fld>
            <a:endParaRPr lang="en-US"/>
          </a:p>
        </p:txBody>
      </p:sp>
    </p:spTree>
    <p:extLst>
      <p:ext uri="{BB962C8B-B14F-4D97-AF65-F5344CB8AC3E}">
        <p14:creationId xmlns:p14="http://schemas.microsoft.com/office/powerpoint/2010/main" val="54736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around room when music</a:t>
            </a:r>
            <a:r>
              <a:rPr lang="en-US" baseline="0" dirty="0" smtClean="0"/>
              <a:t> is playing.  When music stops, form a group of 3.  Each person should share one good thing that happened today at school and one good thing that happened over the weekend.</a:t>
            </a:r>
            <a:endParaRPr lang="en-US" dirty="0"/>
          </a:p>
        </p:txBody>
      </p:sp>
      <p:sp>
        <p:nvSpPr>
          <p:cNvPr id="4" name="Slide Number Placeholder 3"/>
          <p:cNvSpPr>
            <a:spLocks noGrp="1"/>
          </p:cNvSpPr>
          <p:nvPr>
            <p:ph type="sldNum" sz="quarter" idx="10"/>
          </p:nvPr>
        </p:nvSpPr>
        <p:spPr/>
        <p:txBody>
          <a:bodyPr/>
          <a:lstStyle/>
          <a:p>
            <a:fld id="{8697219E-B327-4ECD-8AF1-862E4AEBDDD2}" type="slidenum">
              <a:rPr lang="en-US" smtClean="0"/>
              <a:t>2</a:t>
            </a:fld>
            <a:endParaRPr lang="en-US"/>
          </a:p>
        </p:txBody>
      </p:sp>
    </p:spTree>
    <p:extLst>
      <p:ext uri="{BB962C8B-B14F-4D97-AF65-F5344CB8AC3E}">
        <p14:creationId xmlns:p14="http://schemas.microsoft.com/office/powerpoint/2010/main" val="124357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7219E-B327-4ECD-8AF1-862E4AEBDDD2}" type="slidenum">
              <a:rPr lang="en-US" smtClean="0"/>
              <a:t>3</a:t>
            </a:fld>
            <a:endParaRPr lang="en-US"/>
          </a:p>
        </p:txBody>
      </p:sp>
    </p:spTree>
    <p:extLst>
      <p:ext uri="{BB962C8B-B14F-4D97-AF65-F5344CB8AC3E}">
        <p14:creationId xmlns:p14="http://schemas.microsoft.com/office/powerpoint/2010/main" val="296663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97219E-B327-4ECD-8AF1-862E4AEBDDD2}" type="slidenum">
              <a:rPr lang="en-US" smtClean="0"/>
              <a:t>4</a:t>
            </a:fld>
            <a:endParaRPr lang="en-US"/>
          </a:p>
        </p:txBody>
      </p:sp>
    </p:spTree>
    <p:extLst>
      <p:ext uri="{BB962C8B-B14F-4D97-AF65-F5344CB8AC3E}">
        <p14:creationId xmlns:p14="http://schemas.microsoft.com/office/powerpoint/2010/main" val="3845160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97219E-B327-4ECD-8AF1-862E4AEBDDD2}" type="slidenum">
              <a:rPr lang="en-US" smtClean="0"/>
              <a:t>5</a:t>
            </a:fld>
            <a:endParaRPr lang="en-US"/>
          </a:p>
        </p:txBody>
      </p:sp>
    </p:spTree>
    <p:extLst>
      <p:ext uri="{BB962C8B-B14F-4D97-AF65-F5344CB8AC3E}">
        <p14:creationId xmlns:p14="http://schemas.microsoft.com/office/powerpoint/2010/main" val="3845160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97219E-B327-4ECD-8AF1-862E4AEBDDD2}" type="slidenum">
              <a:rPr lang="en-US" smtClean="0"/>
              <a:t>6</a:t>
            </a:fld>
            <a:endParaRPr lang="en-US"/>
          </a:p>
        </p:txBody>
      </p:sp>
    </p:spTree>
    <p:extLst>
      <p:ext uri="{BB962C8B-B14F-4D97-AF65-F5344CB8AC3E}">
        <p14:creationId xmlns:p14="http://schemas.microsoft.com/office/powerpoint/2010/main" val="1792873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https://www.youtube.com/watch?v=8vTIY0xHBUg</a:t>
            </a:r>
          </a:p>
          <a:p>
            <a:endParaRPr lang="en-US" dirty="0"/>
          </a:p>
        </p:txBody>
      </p:sp>
      <p:sp>
        <p:nvSpPr>
          <p:cNvPr id="4" name="Slide Number Placeholder 3"/>
          <p:cNvSpPr>
            <a:spLocks noGrp="1"/>
          </p:cNvSpPr>
          <p:nvPr>
            <p:ph type="sldNum" sz="quarter" idx="10"/>
          </p:nvPr>
        </p:nvSpPr>
        <p:spPr/>
        <p:txBody>
          <a:bodyPr/>
          <a:lstStyle/>
          <a:p>
            <a:fld id="{8697219E-B327-4ECD-8AF1-862E4AEBDDD2}" type="slidenum">
              <a:rPr lang="en-US" smtClean="0"/>
              <a:t>10</a:t>
            </a:fld>
            <a:endParaRPr lang="en-US"/>
          </a:p>
        </p:txBody>
      </p:sp>
    </p:spTree>
    <p:extLst>
      <p:ext uri="{BB962C8B-B14F-4D97-AF65-F5344CB8AC3E}">
        <p14:creationId xmlns:p14="http://schemas.microsoft.com/office/powerpoint/2010/main" val="133559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97219E-B327-4ECD-8AF1-862E4AEBDDD2}" type="slidenum">
              <a:rPr lang="en-US" smtClean="0"/>
              <a:t>12</a:t>
            </a:fld>
            <a:endParaRPr lang="en-US"/>
          </a:p>
        </p:txBody>
      </p:sp>
    </p:spTree>
    <p:extLst>
      <p:ext uri="{BB962C8B-B14F-4D97-AF65-F5344CB8AC3E}">
        <p14:creationId xmlns:p14="http://schemas.microsoft.com/office/powerpoint/2010/main" val="171654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7219E-B327-4ECD-8AF1-862E4AEBDDD2}" type="slidenum">
              <a:rPr lang="en-US" smtClean="0"/>
              <a:t>13</a:t>
            </a:fld>
            <a:endParaRPr lang="en-US"/>
          </a:p>
        </p:txBody>
      </p:sp>
    </p:spTree>
    <p:extLst>
      <p:ext uri="{BB962C8B-B14F-4D97-AF65-F5344CB8AC3E}">
        <p14:creationId xmlns:p14="http://schemas.microsoft.com/office/powerpoint/2010/main" val="21071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F8A8E-5614-46BA-A6C3-E280A429DDB1}"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87E74-A6DA-447B-81A7-3649DC9228EC}" type="slidenum">
              <a:rPr lang="en-US" smtClean="0"/>
              <a:t>‹#›</a:t>
            </a:fld>
            <a:endParaRPr lang="en-US"/>
          </a:p>
        </p:txBody>
      </p:sp>
    </p:spTree>
    <p:extLst>
      <p:ext uri="{BB962C8B-B14F-4D97-AF65-F5344CB8AC3E}">
        <p14:creationId xmlns:p14="http://schemas.microsoft.com/office/powerpoint/2010/main" val="216553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F8A8E-5614-46BA-A6C3-E280A429DDB1}"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87E74-A6DA-447B-81A7-3649DC9228EC}" type="slidenum">
              <a:rPr lang="en-US" smtClean="0"/>
              <a:t>‹#›</a:t>
            </a:fld>
            <a:endParaRPr lang="en-US"/>
          </a:p>
        </p:txBody>
      </p:sp>
    </p:spTree>
    <p:extLst>
      <p:ext uri="{BB962C8B-B14F-4D97-AF65-F5344CB8AC3E}">
        <p14:creationId xmlns:p14="http://schemas.microsoft.com/office/powerpoint/2010/main" val="3740389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F8A8E-5614-46BA-A6C3-E280A429DDB1}"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87E74-A6DA-447B-81A7-3649DC9228EC}" type="slidenum">
              <a:rPr lang="en-US" smtClean="0"/>
              <a:t>‹#›</a:t>
            </a:fld>
            <a:endParaRPr lang="en-US"/>
          </a:p>
        </p:txBody>
      </p:sp>
    </p:spTree>
    <p:extLst>
      <p:ext uri="{BB962C8B-B14F-4D97-AF65-F5344CB8AC3E}">
        <p14:creationId xmlns:p14="http://schemas.microsoft.com/office/powerpoint/2010/main" val="268505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F8A8E-5614-46BA-A6C3-E280A429DDB1}"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87E74-A6DA-447B-81A7-3649DC9228EC}" type="slidenum">
              <a:rPr lang="en-US" smtClean="0"/>
              <a:t>‹#›</a:t>
            </a:fld>
            <a:endParaRPr lang="en-US"/>
          </a:p>
        </p:txBody>
      </p:sp>
    </p:spTree>
    <p:extLst>
      <p:ext uri="{BB962C8B-B14F-4D97-AF65-F5344CB8AC3E}">
        <p14:creationId xmlns:p14="http://schemas.microsoft.com/office/powerpoint/2010/main" val="4184858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F8A8E-5614-46BA-A6C3-E280A429DDB1}"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87E74-A6DA-447B-81A7-3649DC9228EC}" type="slidenum">
              <a:rPr lang="en-US" smtClean="0"/>
              <a:t>‹#›</a:t>
            </a:fld>
            <a:endParaRPr lang="en-US"/>
          </a:p>
        </p:txBody>
      </p:sp>
    </p:spTree>
    <p:extLst>
      <p:ext uri="{BB962C8B-B14F-4D97-AF65-F5344CB8AC3E}">
        <p14:creationId xmlns:p14="http://schemas.microsoft.com/office/powerpoint/2010/main" val="120818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F8A8E-5614-46BA-A6C3-E280A429DDB1}"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87E74-A6DA-447B-81A7-3649DC9228EC}" type="slidenum">
              <a:rPr lang="en-US" smtClean="0"/>
              <a:t>‹#›</a:t>
            </a:fld>
            <a:endParaRPr lang="en-US"/>
          </a:p>
        </p:txBody>
      </p:sp>
    </p:spTree>
    <p:extLst>
      <p:ext uri="{BB962C8B-B14F-4D97-AF65-F5344CB8AC3E}">
        <p14:creationId xmlns:p14="http://schemas.microsoft.com/office/powerpoint/2010/main" val="1627444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F8A8E-5614-46BA-A6C3-E280A429DDB1}" type="datetimeFigureOut">
              <a:rPr lang="en-US" smtClean="0"/>
              <a:t>9/15/2014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587E74-A6DA-447B-81A7-3649DC9228EC}" type="slidenum">
              <a:rPr lang="en-US" smtClean="0"/>
              <a:t>‹#›</a:t>
            </a:fld>
            <a:endParaRPr lang="en-US"/>
          </a:p>
        </p:txBody>
      </p:sp>
    </p:spTree>
    <p:extLst>
      <p:ext uri="{BB962C8B-B14F-4D97-AF65-F5344CB8AC3E}">
        <p14:creationId xmlns:p14="http://schemas.microsoft.com/office/powerpoint/2010/main" val="148401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F8A8E-5614-46BA-A6C3-E280A429DDB1}" type="datetimeFigureOut">
              <a:rPr lang="en-US" smtClean="0"/>
              <a:t>9/15/2014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587E74-A6DA-447B-81A7-3649DC9228EC}" type="slidenum">
              <a:rPr lang="en-US" smtClean="0"/>
              <a:t>‹#›</a:t>
            </a:fld>
            <a:endParaRPr lang="en-US"/>
          </a:p>
        </p:txBody>
      </p:sp>
    </p:spTree>
    <p:extLst>
      <p:ext uri="{BB962C8B-B14F-4D97-AF65-F5344CB8AC3E}">
        <p14:creationId xmlns:p14="http://schemas.microsoft.com/office/powerpoint/2010/main" val="391010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F8A8E-5614-46BA-A6C3-E280A429DDB1}" type="datetimeFigureOut">
              <a:rPr lang="en-US" smtClean="0"/>
              <a:t>9/15/2014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587E74-A6DA-447B-81A7-3649DC9228EC}" type="slidenum">
              <a:rPr lang="en-US" smtClean="0"/>
              <a:t>‹#›</a:t>
            </a:fld>
            <a:endParaRPr lang="en-US"/>
          </a:p>
        </p:txBody>
      </p:sp>
    </p:spTree>
    <p:extLst>
      <p:ext uri="{BB962C8B-B14F-4D97-AF65-F5344CB8AC3E}">
        <p14:creationId xmlns:p14="http://schemas.microsoft.com/office/powerpoint/2010/main" val="423678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F8A8E-5614-46BA-A6C3-E280A429DDB1}"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87E74-A6DA-447B-81A7-3649DC9228EC}" type="slidenum">
              <a:rPr lang="en-US" smtClean="0"/>
              <a:t>‹#›</a:t>
            </a:fld>
            <a:endParaRPr lang="en-US"/>
          </a:p>
        </p:txBody>
      </p:sp>
    </p:spTree>
    <p:extLst>
      <p:ext uri="{BB962C8B-B14F-4D97-AF65-F5344CB8AC3E}">
        <p14:creationId xmlns:p14="http://schemas.microsoft.com/office/powerpoint/2010/main" val="327368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F8A8E-5614-46BA-A6C3-E280A429DDB1}"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87E74-A6DA-447B-81A7-3649DC9228EC}" type="slidenum">
              <a:rPr lang="en-US" smtClean="0"/>
              <a:t>‹#›</a:t>
            </a:fld>
            <a:endParaRPr lang="en-US"/>
          </a:p>
        </p:txBody>
      </p:sp>
    </p:spTree>
    <p:extLst>
      <p:ext uri="{BB962C8B-B14F-4D97-AF65-F5344CB8AC3E}">
        <p14:creationId xmlns:p14="http://schemas.microsoft.com/office/powerpoint/2010/main" val="59766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F8A8E-5614-46BA-A6C3-E280A429DDB1}" type="datetimeFigureOut">
              <a:rPr lang="en-US" smtClean="0"/>
              <a:t>9/15/2014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87E74-A6DA-447B-81A7-3649DC9228EC}" type="slidenum">
              <a:rPr lang="en-US" smtClean="0"/>
              <a:t>‹#›</a:t>
            </a:fld>
            <a:endParaRPr lang="en-US"/>
          </a:p>
        </p:txBody>
      </p:sp>
    </p:spTree>
    <p:extLst>
      <p:ext uri="{BB962C8B-B14F-4D97-AF65-F5344CB8AC3E}">
        <p14:creationId xmlns:p14="http://schemas.microsoft.com/office/powerpoint/2010/main" val="3590285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lotagon.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moodle.solanco.org/pluginfile.php/606/mod_page/content/1/Freas_Favorites/Math_Cartoons/Farside_-_Dogs_Eat_Homewor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2400"/>
            <a:ext cx="5028445"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241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514" y="0"/>
            <a:ext cx="587828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90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amwork Quotes for the work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0"/>
            <a:ext cx="54863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22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81000"/>
            <a:ext cx="7145995" cy="1323439"/>
          </a:xfrm>
          <a:prstGeom prst="rect">
            <a:avLst/>
          </a:prstGeom>
          <a:noFill/>
        </p:spPr>
        <p:txBody>
          <a:bodyPr wrap="none" rtlCol="0">
            <a:spAutoFit/>
          </a:bodyPr>
          <a:lstStyle/>
          <a:p>
            <a:pPr algn="ctr"/>
            <a:r>
              <a:rPr lang="en-US" sz="4000" b="1" dirty="0" smtClean="0"/>
              <a:t>Part 2 – What does good writing </a:t>
            </a:r>
          </a:p>
          <a:p>
            <a:pPr algn="ctr"/>
            <a:r>
              <a:rPr lang="en-US" sz="4000" b="1" dirty="0" smtClean="0"/>
              <a:t>look like at Sexton?</a:t>
            </a:r>
            <a:endParaRPr lang="en-US" sz="40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1676400"/>
            <a:ext cx="4762500"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545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static.zdnet.com/i/story/70/00/032336/targe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743200"/>
            <a:ext cx="6019800" cy="4314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1371600"/>
            <a:ext cx="7848600" cy="2308324"/>
          </a:xfrm>
          <a:prstGeom prst="rect">
            <a:avLst/>
          </a:prstGeom>
        </p:spPr>
        <p:txBody>
          <a:bodyPr wrap="square">
            <a:spAutoFit/>
          </a:bodyPr>
          <a:lstStyle/>
          <a:p>
            <a:r>
              <a:rPr lang="en-US" sz="3600" b="1" dirty="0"/>
              <a:t>Write informative/explanatory texts, including the narration of historical events, scientific </a:t>
            </a:r>
            <a:r>
              <a:rPr lang="en-US" sz="3600" b="1" dirty="0" smtClean="0"/>
              <a:t>procedures /</a:t>
            </a:r>
            <a:r>
              <a:rPr lang="en-US" sz="3600" b="1" dirty="0"/>
              <a:t>experiments, or technical processes.</a:t>
            </a:r>
            <a:endParaRPr lang="en-US" sz="3600" dirty="0"/>
          </a:p>
        </p:txBody>
      </p:sp>
      <p:sp>
        <p:nvSpPr>
          <p:cNvPr id="3" name="TextBox 2"/>
          <p:cNvSpPr txBox="1"/>
          <p:nvPr/>
        </p:nvSpPr>
        <p:spPr>
          <a:xfrm>
            <a:off x="762000" y="609600"/>
            <a:ext cx="4025013" cy="523220"/>
          </a:xfrm>
          <a:prstGeom prst="rect">
            <a:avLst/>
          </a:prstGeom>
          <a:noFill/>
        </p:spPr>
        <p:txBody>
          <a:bodyPr wrap="none" rtlCol="0">
            <a:spAutoFit/>
          </a:bodyPr>
          <a:lstStyle/>
          <a:p>
            <a:r>
              <a:rPr lang="en-US" sz="2800" b="1" i="1" dirty="0" smtClean="0">
                <a:solidFill>
                  <a:srgbClr val="C00000"/>
                </a:solidFill>
              </a:rPr>
              <a:t>Students will be able to …</a:t>
            </a:r>
            <a:endParaRPr lang="en-US" sz="2800" b="1" i="1" dirty="0">
              <a:solidFill>
                <a:srgbClr val="C00000"/>
              </a:solidFill>
            </a:endParaRPr>
          </a:p>
        </p:txBody>
      </p:sp>
      <p:sp>
        <p:nvSpPr>
          <p:cNvPr id="5" name="TextBox 4"/>
          <p:cNvSpPr txBox="1"/>
          <p:nvPr/>
        </p:nvSpPr>
        <p:spPr>
          <a:xfrm rot="19357040">
            <a:off x="128767" y="5009136"/>
            <a:ext cx="3270254" cy="954107"/>
          </a:xfrm>
          <a:prstGeom prst="rect">
            <a:avLst/>
          </a:prstGeom>
          <a:noFill/>
        </p:spPr>
        <p:txBody>
          <a:bodyPr wrap="none" rtlCol="0">
            <a:spAutoFit/>
          </a:bodyPr>
          <a:lstStyle/>
          <a:p>
            <a:r>
              <a:rPr lang="en-US" sz="2800" b="1" dirty="0" smtClean="0">
                <a:solidFill>
                  <a:schemeClr val="tx2"/>
                </a:solidFill>
              </a:rPr>
              <a:t>“Anchor Standard”</a:t>
            </a:r>
          </a:p>
          <a:p>
            <a:r>
              <a:rPr lang="en-US" sz="2800" i="1" dirty="0" smtClean="0">
                <a:solidFill>
                  <a:schemeClr val="tx2"/>
                </a:solidFill>
              </a:rPr>
              <a:t>Share with students!</a:t>
            </a:r>
            <a:endParaRPr lang="en-US" sz="2800" i="1" dirty="0">
              <a:solidFill>
                <a:schemeClr val="tx2"/>
              </a:solidFill>
            </a:endParaRPr>
          </a:p>
        </p:txBody>
      </p:sp>
      <p:sp>
        <p:nvSpPr>
          <p:cNvPr id="7" name="Bent Arrow 6"/>
          <p:cNvSpPr/>
          <p:nvPr/>
        </p:nvSpPr>
        <p:spPr>
          <a:xfrm rot="19421064">
            <a:off x="907110" y="4207884"/>
            <a:ext cx="857440" cy="77125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26104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rgbClr val="C00000"/>
                </a:solidFill>
              </a:rPr>
              <a:t>Focus</a:t>
            </a:r>
          </a:p>
          <a:p>
            <a:r>
              <a:rPr lang="en-US" b="1" dirty="0" smtClean="0">
                <a:solidFill>
                  <a:srgbClr val="C00000"/>
                </a:solidFill>
              </a:rPr>
              <a:t>Development</a:t>
            </a:r>
          </a:p>
          <a:p>
            <a:r>
              <a:rPr lang="en-US" b="1" dirty="0" smtClean="0">
                <a:solidFill>
                  <a:srgbClr val="C00000"/>
                </a:solidFill>
              </a:rPr>
              <a:t>Audience</a:t>
            </a:r>
          </a:p>
          <a:p>
            <a:r>
              <a:rPr lang="en-US" dirty="0" smtClean="0"/>
              <a:t>Cohesion</a:t>
            </a:r>
          </a:p>
          <a:p>
            <a:r>
              <a:rPr lang="en-US" dirty="0" smtClean="0"/>
              <a:t>Language</a:t>
            </a:r>
          </a:p>
          <a:p>
            <a:r>
              <a:rPr lang="en-US" dirty="0" smtClean="0"/>
              <a:t>Style</a:t>
            </a:r>
            <a:endParaRPr lang="en-US" dirty="0"/>
          </a:p>
        </p:txBody>
      </p:sp>
      <p:sp>
        <p:nvSpPr>
          <p:cNvPr id="3" name="Title 2"/>
          <p:cNvSpPr>
            <a:spLocks noGrp="1"/>
          </p:cNvSpPr>
          <p:nvPr>
            <p:ph type="title"/>
          </p:nvPr>
        </p:nvSpPr>
        <p:spPr/>
        <p:txBody>
          <a:bodyPr/>
          <a:lstStyle/>
          <a:p>
            <a:r>
              <a:rPr lang="en-US" b="1" dirty="0" smtClean="0"/>
              <a:t>6 Areas of Emphasis</a:t>
            </a:r>
            <a:endParaRPr lang="en-US" b="1" dirty="0"/>
          </a:p>
        </p:txBody>
      </p:sp>
    </p:spTree>
    <p:extLst>
      <p:ext uri="{BB962C8B-B14F-4D97-AF65-F5344CB8AC3E}">
        <p14:creationId xmlns:p14="http://schemas.microsoft.com/office/powerpoint/2010/main" val="2889135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154642"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100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Practice</a:t>
            </a:r>
            <a:endParaRPr lang="en-US" b="1" dirty="0"/>
          </a:p>
        </p:txBody>
      </p:sp>
      <p:sp>
        <p:nvSpPr>
          <p:cNvPr id="3" name="Content Placeholder 2"/>
          <p:cNvSpPr>
            <a:spLocks noGrp="1"/>
          </p:cNvSpPr>
          <p:nvPr>
            <p:ph idx="1"/>
          </p:nvPr>
        </p:nvSpPr>
        <p:spPr/>
        <p:txBody>
          <a:bodyPr/>
          <a:lstStyle/>
          <a:p>
            <a:r>
              <a:rPr lang="en-US" dirty="0" smtClean="0"/>
              <a:t>Read student writing samples and score them using the rubric (individually)</a:t>
            </a:r>
          </a:p>
          <a:p>
            <a:r>
              <a:rPr lang="en-US" dirty="0" smtClean="0"/>
              <a:t>Compare scores with people at your table</a:t>
            </a:r>
          </a:p>
          <a:p>
            <a:r>
              <a:rPr lang="en-US" dirty="0" smtClean="0"/>
              <a:t>Come to a “consensus score” for each sample</a:t>
            </a:r>
          </a:p>
          <a:p>
            <a:r>
              <a:rPr lang="en-US" dirty="0" smtClean="0"/>
              <a:t>Be prepared to justify your scores</a:t>
            </a:r>
            <a:endParaRPr lang="en-US" dirty="0"/>
          </a:p>
        </p:txBody>
      </p:sp>
      <p:sp>
        <p:nvSpPr>
          <p:cNvPr id="4" name="TextBox 3"/>
          <p:cNvSpPr txBox="1"/>
          <p:nvPr/>
        </p:nvSpPr>
        <p:spPr>
          <a:xfrm>
            <a:off x="609600" y="4876800"/>
            <a:ext cx="7924800" cy="1569660"/>
          </a:xfrm>
          <a:prstGeom prst="rect">
            <a:avLst/>
          </a:prstGeom>
          <a:solidFill>
            <a:schemeClr val="bg2"/>
          </a:solidFill>
        </p:spPr>
        <p:txBody>
          <a:bodyPr wrap="square" rtlCol="0">
            <a:spAutoFit/>
          </a:bodyPr>
          <a:lstStyle/>
          <a:p>
            <a:r>
              <a:rPr lang="en-US" sz="2400" b="1" dirty="0">
                <a:solidFill>
                  <a:srgbClr val="C00000"/>
                </a:solidFill>
              </a:rPr>
              <a:t>According to these texts, what effect did the American civil rights movement have on people who lived through it?  Be sure to use evidence from the texts to support and develop your thinking.</a:t>
            </a:r>
            <a:endParaRPr lang="en-US" sz="2400" dirty="0">
              <a:solidFill>
                <a:srgbClr val="C00000"/>
              </a:solidFill>
            </a:endParaRPr>
          </a:p>
        </p:txBody>
      </p:sp>
    </p:spTree>
    <p:extLst>
      <p:ext uri="{BB962C8B-B14F-4D97-AF65-F5344CB8AC3E}">
        <p14:creationId xmlns:p14="http://schemas.microsoft.com/office/powerpoint/2010/main" val="3918839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Reflection</a:t>
            </a:r>
            <a:endParaRPr lang="en-US" b="1" dirty="0"/>
          </a:p>
        </p:txBody>
      </p:sp>
      <p:sp>
        <p:nvSpPr>
          <p:cNvPr id="3" name="Content Placeholder 2"/>
          <p:cNvSpPr>
            <a:spLocks noGrp="1"/>
          </p:cNvSpPr>
          <p:nvPr>
            <p:ph idx="1"/>
          </p:nvPr>
        </p:nvSpPr>
        <p:spPr/>
        <p:txBody>
          <a:bodyPr/>
          <a:lstStyle/>
          <a:p>
            <a:r>
              <a:rPr lang="en-US" dirty="0" smtClean="0"/>
              <a:t>On a scale from 1 (easy) to 5 (nearly impossible!), how difficult was it for your group to reach consensus on a score?</a:t>
            </a:r>
          </a:p>
          <a:p>
            <a:pPr marL="0" indent="0">
              <a:buNone/>
            </a:pPr>
            <a:endParaRPr lang="en-US" dirty="0"/>
          </a:p>
          <a:p>
            <a:r>
              <a:rPr lang="en-US" dirty="0" smtClean="0"/>
              <a:t>How can we become more consistent individually and as a staff when it comes to scoring with a rubric?  </a:t>
            </a:r>
          </a:p>
          <a:p>
            <a:pPr marL="0" indent="0">
              <a:buNone/>
            </a:pPr>
            <a:endParaRPr lang="en-US" dirty="0"/>
          </a:p>
        </p:txBody>
      </p:sp>
    </p:spTree>
    <p:extLst>
      <p:ext uri="{BB962C8B-B14F-4D97-AF65-F5344CB8AC3E}">
        <p14:creationId xmlns:p14="http://schemas.microsoft.com/office/powerpoint/2010/main" val="2074201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By Department…</a:t>
            </a:r>
            <a:endParaRPr lang="en-US" b="1" dirty="0"/>
          </a:p>
        </p:txBody>
      </p:sp>
      <p:sp>
        <p:nvSpPr>
          <p:cNvPr id="3" name="Content Placeholder 2"/>
          <p:cNvSpPr>
            <a:spLocks noGrp="1"/>
          </p:cNvSpPr>
          <p:nvPr>
            <p:ph idx="1"/>
          </p:nvPr>
        </p:nvSpPr>
        <p:spPr/>
        <p:txBody>
          <a:bodyPr/>
          <a:lstStyle/>
          <a:p>
            <a:pPr marL="0" indent="0">
              <a:buNone/>
            </a:pPr>
            <a:r>
              <a:rPr lang="en-US" dirty="0" smtClean="0"/>
              <a:t>Answer these questions on a piece of big paper:</a:t>
            </a:r>
          </a:p>
          <a:p>
            <a:r>
              <a:rPr lang="en-US" dirty="0" smtClean="0"/>
              <a:t>Right now, what do the students </a:t>
            </a:r>
            <a:r>
              <a:rPr lang="en-US" u="sng" dirty="0" smtClean="0"/>
              <a:t>know</a:t>
            </a:r>
            <a:r>
              <a:rPr lang="en-US" dirty="0" smtClean="0"/>
              <a:t>, and what are they </a:t>
            </a:r>
            <a:r>
              <a:rPr lang="en-US" u="sng" dirty="0" smtClean="0"/>
              <a:t>able to do</a:t>
            </a:r>
            <a:r>
              <a:rPr lang="en-US" dirty="0" smtClean="0"/>
              <a:t> (when it comes to writing)?</a:t>
            </a:r>
          </a:p>
          <a:p>
            <a:r>
              <a:rPr lang="en-US" dirty="0" smtClean="0"/>
              <a:t>What needs to happen in the classroom so all students can do this and similar tasks well?</a:t>
            </a:r>
          </a:p>
          <a:p>
            <a:r>
              <a:rPr lang="en-US" dirty="0" smtClean="0"/>
              <a:t>How do our expectations shift when considering grade level?</a:t>
            </a:r>
            <a:endParaRPr lang="en-US" dirty="0"/>
          </a:p>
        </p:txBody>
      </p:sp>
    </p:spTree>
    <p:extLst>
      <p:ext uri="{BB962C8B-B14F-4D97-AF65-F5344CB8AC3E}">
        <p14:creationId xmlns:p14="http://schemas.microsoft.com/office/powerpoint/2010/main" val="1823314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ikes-media.com/img/4d7751522ce34a0131c5ae5acd49348c.60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8600"/>
            <a:ext cx="9135533" cy="632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14800" y="4721364"/>
            <a:ext cx="2668359" cy="707886"/>
          </a:xfrm>
          <a:prstGeom prst="rect">
            <a:avLst/>
          </a:prstGeom>
          <a:noFill/>
        </p:spPr>
        <p:txBody>
          <a:bodyPr wrap="none" rtlCol="0">
            <a:spAutoFit/>
          </a:bodyPr>
          <a:lstStyle/>
          <a:p>
            <a:r>
              <a:rPr lang="en-US" sz="4000" b="1" dirty="0" smtClean="0">
                <a:solidFill>
                  <a:schemeClr val="bg1"/>
                </a:solidFill>
              </a:rPr>
              <a:t>Break time!</a:t>
            </a:r>
            <a:endParaRPr lang="en-US" sz="4000" b="1" dirty="0">
              <a:solidFill>
                <a:schemeClr val="bg1"/>
              </a:solidFill>
            </a:endParaRPr>
          </a:p>
        </p:txBody>
      </p:sp>
    </p:spTree>
    <p:extLst>
      <p:ext uri="{BB962C8B-B14F-4D97-AF65-F5344CB8AC3E}">
        <p14:creationId xmlns:p14="http://schemas.microsoft.com/office/powerpoint/2010/main" val="1128238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images.fastcompany.com/upload/happiness_bulldogdrummo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05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Part 3 – This semester’s ILCs</a:t>
            </a:r>
            <a:endParaRPr lang="en-US" b="1" dirty="0"/>
          </a:p>
        </p:txBody>
      </p:sp>
      <p:sp>
        <p:nvSpPr>
          <p:cNvPr id="5" name="Content Placeholder 4"/>
          <p:cNvSpPr>
            <a:spLocks noGrp="1"/>
          </p:cNvSpPr>
          <p:nvPr>
            <p:ph idx="1"/>
          </p:nvPr>
        </p:nvSpPr>
        <p:spPr/>
        <p:txBody>
          <a:bodyPr/>
          <a:lstStyle/>
          <a:p>
            <a:pPr marL="0" indent="0">
              <a:buNone/>
            </a:pPr>
            <a:r>
              <a:rPr lang="en-US" b="1" i="1" dirty="0" smtClean="0"/>
              <a:t>From our School Improvement Plan:</a:t>
            </a:r>
          </a:p>
          <a:p>
            <a:pPr marL="0" indent="0">
              <a:buNone/>
            </a:pPr>
            <a:endParaRPr lang="en-US" sz="1000" dirty="0"/>
          </a:p>
          <a:p>
            <a:pPr marL="0" indent="0" algn="ctr">
              <a:buNone/>
            </a:pPr>
            <a:r>
              <a:rPr lang="en-US" sz="4000" b="1" dirty="0" smtClean="0">
                <a:solidFill>
                  <a:srgbClr val="C00000"/>
                </a:solidFill>
              </a:rPr>
              <a:t>Student proficiency will increase by 25 percent in reading and writing on the spring 2015 assessments.</a:t>
            </a:r>
            <a:endParaRPr lang="en-US" sz="4000" b="1" dirty="0">
              <a:solidFill>
                <a:srgbClr val="C00000"/>
              </a:solidFill>
            </a:endParaRPr>
          </a:p>
        </p:txBody>
      </p:sp>
    </p:spTree>
    <p:extLst>
      <p:ext uri="{BB962C8B-B14F-4D97-AF65-F5344CB8AC3E}">
        <p14:creationId xmlns:p14="http://schemas.microsoft.com/office/powerpoint/2010/main" val="667362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a:t>
            </a:r>
            <a:endParaRPr lang="en-US" b="1" dirty="0"/>
          </a:p>
        </p:txBody>
      </p:sp>
      <p:sp>
        <p:nvSpPr>
          <p:cNvPr id="3" name="Content Placeholder 2"/>
          <p:cNvSpPr>
            <a:spLocks noGrp="1"/>
          </p:cNvSpPr>
          <p:nvPr>
            <p:ph idx="1"/>
          </p:nvPr>
        </p:nvSpPr>
        <p:spPr>
          <a:xfrm>
            <a:off x="457200" y="1600200"/>
            <a:ext cx="8229600" cy="2285999"/>
          </a:xfrm>
        </p:spPr>
        <p:txBody>
          <a:bodyPr>
            <a:normAutofit fontScale="92500" lnSpcReduction="20000"/>
          </a:bodyPr>
          <a:lstStyle/>
          <a:p>
            <a:r>
              <a:rPr lang="en-US" b="1" dirty="0" smtClean="0"/>
              <a:t>SIOP lessons / activities</a:t>
            </a:r>
            <a:endParaRPr lang="en-US" dirty="0"/>
          </a:p>
          <a:p>
            <a:pPr lvl="1"/>
            <a:r>
              <a:rPr lang="en-US" dirty="0" smtClean="0"/>
              <a:t>Not just for ELL students, but for </a:t>
            </a:r>
            <a:r>
              <a:rPr lang="en-US" u="sng" dirty="0" smtClean="0"/>
              <a:t>all</a:t>
            </a:r>
            <a:r>
              <a:rPr lang="en-US" dirty="0" smtClean="0"/>
              <a:t> struggling students</a:t>
            </a:r>
          </a:p>
          <a:p>
            <a:pPr lvl="1"/>
            <a:r>
              <a:rPr lang="en-US" dirty="0"/>
              <a:t>Expectation is still here that content &amp; language objectives are posted and discussed daily in class</a:t>
            </a:r>
            <a:r>
              <a:rPr lang="en-US" dirty="0" smtClean="0"/>
              <a:t>.</a:t>
            </a:r>
          </a:p>
          <a:p>
            <a:pPr lvl="1"/>
            <a:r>
              <a:rPr lang="en-US" dirty="0"/>
              <a:t>Change “SWBAT” to “I can….”</a:t>
            </a:r>
          </a:p>
          <a:p>
            <a:pPr marL="457200" lvl="1" indent="0">
              <a:buNone/>
            </a:pPr>
            <a:endParaRPr lang="en-US" dirty="0" smtClean="0"/>
          </a:p>
          <a:p>
            <a:pPr lvl="1"/>
            <a:endParaRPr lang="en-US" dirty="0" smtClean="0"/>
          </a:p>
          <a:p>
            <a:pPr marL="457200" lvl="1" indent="0">
              <a:buNone/>
            </a:pPr>
            <a:endParaRPr lang="en-US" dirty="0" smtClean="0"/>
          </a:p>
          <a:p>
            <a:pPr lvl="1"/>
            <a:endParaRPr lang="en-US" dirty="0"/>
          </a:p>
        </p:txBody>
      </p:sp>
      <p:sp>
        <p:nvSpPr>
          <p:cNvPr id="4" name="Content Placeholder 2"/>
          <p:cNvSpPr txBox="1">
            <a:spLocks/>
          </p:cNvSpPr>
          <p:nvPr/>
        </p:nvSpPr>
        <p:spPr>
          <a:xfrm>
            <a:off x="457200" y="4038600"/>
            <a:ext cx="82296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smtClean="0"/>
              <a:t>“Talk to the Text,” other active reading strategies</a:t>
            </a:r>
          </a:p>
          <a:p>
            <a:r>
              <a:rPr lang="en-US" b="1" dirty="0" smtClean="0"/>
              <a:t>Exit tickets </a:t>
            </a:r>
            <a:r>
              <a:rPr lang="en-US" b="1" dirty="0" smtClean="0">
                <a:sym typeface="Wingdings" panose="05000000000000000000" pitchFamily="2" charset="2"/>
              </a:rPr>
              <a:t></a:t>
            </a:r>
            <a:endParaRPr lang="en-US" dirty="0" smtClean="0"/>
          </a:p>
          <a:p>
            <a:pPr lvl="1"/>
            <a:endParaRPr lang="en-US" dirty="0"/>
          </a:p>
        </p:txBody>
      </p:sp>
    </p:spTree>
    <p:extLst>
      <p:ext uri="{BB962C8B-B14F-4D97-AF65-F5344CB8AC3E}">
        <p14:creationId xmlns:p14="http://schemas.microsoft.com/office/powerpoint/2010/main" val="2001290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Planning Time in Departments</a:t>
            </a:r>
            <a:endParaRPr lang="en-US" b="1" dirty="0"/>
          </a:p>
        </p:txBody>
      </p:sp>
      <p:sp>
        <p:nvSpPr>
          <p:cNvPr id="3" name="Content Placeholder 2"/>
          <p:cNvSpPr>
            <a:spLocks noGrp="1"/>
          </p:cNvSpPr>
          <p:nvPr>
            <p:ph idx="1"/>
          </p:nvPr>
        </p:nvSpPr>
        <p:spPr/>
        <p:txBody>
          <a:bodyPr>
            <a:normAutofit/>
          </a:bodyPr>
          <a:lstStyle/>
          <a:p>
            <a:r>
              <a:rPr lang="en-US" sz="3600" b="1" dirty="0" smtClean="0">
                <a:solidFill>
                  <a:srgbClr val="C00000"/>
                </a:solidFill>
              </a:rPr>
              <a:t>Use ILC calendar and SIOP materials as guides</a:t>
            </a:r>
          </a:p>
          <a:p>
            <a:r>
              <a:rPr lang="en-US" sz="3600" b="1" dirty="0" smtClean="0"/>
              <a:t>Complete “Sexton ILC Planning Worksheet” as a group – </a:t>
            </a:r>
            <a:r>
              <a:rPr lang="en-US" sz="3600" b="1" i="1" dirty="0" smtClean="0"/>
              <a:t>turn in one per department at the end of the session</a:t>
            </a:r>
            <a:endParaRPr lang="en-US" sz="3600" b="1" i="1" dirty="0"/>
          </a:p>
        </p:txBody>
      </p:sp>
    </p:spTree>
    <p:extLst>
      <p:ext uri="{BB962C8B-B14F-4D97-AF65-F5344CB8AC3E}">
        <p14:creationId xmlns:p14="http://schemas.microsoft.com/office/powerpoint/2010/main" val="2109359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a:t>
            </a:r>
            <a:endParaRPr lang="en-US" b="1" dirty="0"/>
          </a:p>
        </p:txBody>
      </p:sp>
      <p:sp>
        <p:nvSpPr>
          <p:cNvPr id="3" name="Content Placeholder 2"/>
          <p:cNvSpPr>
            <a:spLocks noGrp="1"/>
          </p:cNvSpPr>
          <p:nvPr>
            <p:ph idx="1"/>
          </p:nvPr>
        </p:nvSpPr>
        <p:spPr/>
        <p:txBody>
          <a:bodyPr>
            <a:normAutofit lnSpcReduction="10000"/>
          </a:bodyPr>
          <a:lstStyle/>
          <a:p>
            <a:r>
              <a:rPr lang="en-US" dirty="0" err="1" smtClean="0"/>
              <a:t>Plotagon</a:t>
            </a:r>
            <a:endParaRPr lang="en-US" dirty="0" smtClean="0"/>
          </a:p>
          <a:p>
            <a:r>
              <a:rPr lang="en-US" dirty="0" smtClean="0"/>
              <a:t>CLASS observation sign-up sheets</a:t>
            </a:r>
          </a:p>
          <a:p>
            <a:r>
              <a:rPr lang="en-US" dirty="0" smtClean="0"/>
              <a:t>Evaluation</a:t>
            </a:r>
          </a:p>
          <a:p>
            <a:r>
              <a:rPr lang="en-US" dirty="0" smtClean="0"/>
              <a:t>Writing standard</a:t>
            </a:r>
          </a:p>
          <a:p>
            <a:r>
              <a:rPr lang="en-US" dirty="0" smtClean="0"/>
              <a:t>Rubric</a:t>
            </a:r>
          </a:p>
          <a:p>
            <a:r>
              <a:rPr lang="en-US" dirty="0" smtClean="0"/>
              <a:t>ILCs</a:t>
            </a:r>
          </a:p>
          <a:p>
            <a:r>
              <a:rPr lang="en-US" dirty="0" smtClean="0"/>
              <a:t>SIOP</a:t>
            </a:r>
          </a:p>
          <a:p>
            <a:r>
              <a:rPr lang="en-US" dirty="0" smtClean="0"/>
              <a:t>Activities/lessons for ILCs</a:t>
            </a:r>
            <a:endParaRPr lang="en-US" dirty="0"/>
          </a:p>
        </p:txBody>
      </p:sp>
    </p:spTree>
    <p:extLst>
      <p:ext uri="{BB962C8B-B14F-4D97-AF65-F5344CB8AC3E}">
        <p14:creationId xmlns:p14="http://schemas.microsoft.com/office/powerpoint/2010/main" val="421158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Reminder:</a:t>
            </a:r>
            <a:endParaRPr lang="en-US" b="1" dirty="0"/>
          </a:p>
        </p:txBody>
      </p:sp>
      <p:sp>
        <p:nvSpPr>
          <p:cNvPr id="3" name="Content Placeholder 2"/>
          <p:cNvSpPr>
            <a:spLocks noGrp="1"/>
          </p:cNvSpPr>
          <p:nvPr>
            <p:ph idx="1"/>
          </p:nvPr>
        </p:nvSpPr>
        <p:spPr/>
        <p:txBody>
          <a:bodyPr>
            <a:normAutofit/>
          </a:bodyPr>
          <a:lstStyle/>
          <a:p>
            <a:pPr marL="0" indent="0" algn="ctr">
              <a:buNone/>
            </a:pPr>
            <a:r>
              <a:rPr lang="en-US" sz="4800" b="1" dirty="0" smtClean="0">
                <a:solidFill>
                  <a:srgbClr val="C00000"/>
                </a:solidFill>
              </a:rPr>
              <a:t>We want students to become better writers.  To do this, they must write and write and write, in all content area classes.</a:t>
            </a:r>
            <a:endParaRPr lang="en-US" sz="4800" b="1" dirty="0">
              <a:solidFill>
                <a:srgbClr val="C00000"/>
              </a:solidFill>
            </a:endParaRPr>
          </a:p>
        </p:txBody>
      </p:sp>
    </p:spTree>
    <p:extLst>
      <p:ext uri="{BB962C8B-B14F-4D97-AF65-F5344CB8AC3E}">
        <p14:creationId xmlns:p14="http://schemas.microsoft.com/office/powerpoint/2010/main" val="2022557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28600"/>
            <a:ext cx="6743700" cy="6276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203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95400" y="381000"/>
            <a:ext cx="3236655" cy="1938992"/>
          </a:xfrm>
          <a:prstGeom prst="rect">
            <a:avLst/>
          </a:prstGeom>
          <a:noFill/>
        </p:spPr>
        <p:txBody>
          <a:bodyPr wrap="none" rtlCol="0">
            <a:spAutoFit/>
          </a:bodyPr>
          <a:lstStyle/>
          <a:p>
            <a:r>
              <a:rPr lang="en-US" sz="4000" b="1" dirty="0" smtClean="0">
                <a:solidFill>
                  <a:schemeClr val="bg1"/>
                </a:solidFill>
              </a:rPr>
              <a:t>Thank you &amp; </a:t>
            </a:r>
          </a:p>
          <a:p>
            <a:r>
              <a:rPr lang="en-US" sz="4000" b="1" dirty="0" smtClean="0">
                <a:solidFill>
                  <a:schemeClr val="bg1"/>
                </a:solidFill>
              </a:rPr>
              <a:t>enjoy the rest </a:t>
            </a:r>
          </a:p>
          <a:p>
            <a:r>
              <a:rPr lang="en-US" sz="4000" b="1" dirty="0" smtClean="0">
                <a:solidFill>
                  <a:schemeClr val="bg1"/>
                </a:solidFill>
              </a:rPr>
              <a:t>of your day.</a:t>
            </a:r>
          </a:p>
        </p:txBody>
      </p:sp>
    </p:spTree>
    <p:extLst>
      <p:ext uri="{BB962C8B-B14F-4D97-AF65-F5344CB8AC3E}">
        <p14:creationId xmlns:p14="http://schemas.microsoft.com/office/powerpoint/2010/main" val="3147156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Our Norms</a:t>
            </a:r>
            <a:endParaRPr lang="en-US" b="1" dirty="0"/>
          </a:p>
        </p:txBody>
      </p:sp>
      <p:sp>
        <p:nvSpPr>
          <p:cNvPr id="3" name="Content Placeholder 2"/>
          <p:cNvSpPr>
            <a:spLocks noGrp="1"/>
          </p:cNvSpPr>
          <p:nvPr>
            <p:ph idx="1"/>
          </p:nvPr>
        </p:nvSpPr>
        <p:spPr/>
        <p:txBody>
          <a:bodyPr/>
          <a:lstStyle/>
          <a:p>
            <a:r>
              <a:rPr lang="en-US" b="1" dirty="0" smtClean="0"/>
              <a:t>Delay </a:t>
            </a:r>
            <a:r>
              <a:rPr lang="en-US" b="1" dirty="0"/>
              <a:t>distractions</a:t>
            </a:r>
            <a:endParaRPr lang="en-US" b="1" u="none" strike="noStrike" dirty="0" smtClean="0">
              <a:effectLst/>
            </a:endParaRPr>
          </a:p>
          <a:p>
            <a:pPr lvl="0"/>
            <a:r>
              <a:rPr lang="en-US" b="1" dirty="0">
                <a:solidFill>
                  <a:srgbClr val="C00000"/>
                </a:solidFill>
              </a:rPr>
              <a:t>Problems come with solutions</a:t>
            </a:r>
            <a:endParaRPr lang="en-US" b="1" u="none" strike="noStrike" dirty="0" smtClean="0">
              <a:solidFill>
                <a:srgbClr val="C00000"/>
              </a:solidFill>
              <a:effectLst/>
            </a:endParaRPr>
          </a:p>
          <a:p>
            <a:pPr lvl="0"/>
            <a:r>
              <a:rPr lang="en-US" b="1" dirty="0" smtClean="0"/>
              <a:t>Presume </a:t>
            </a:r>
            <a:r>
              <a:rPr lang="en-US" b="1" dirty="0"/>
              <a:t>positive </a:t>
            </a:r>
            <a:r>
              <a:rPr lang="en-US" b="1" dirty="0" smtClean="0"/>
              <a:t>intentions</a:t>
            </a:r>
          </a:p>
          <a:p>
            <a:pPr lvl="0">
              <a:spcBef>
                <a:spcPts val="0"/>
              </a:spcBef>
            </a:pPr>
            <a:r>
              <a:rPr lang="en-US" b="1" u="none" strike="noStrike" dirty="0" smtClean="0">
                <a:solidFill>
                  <a:srgbClr val="C00000"/>
                </a:solidFill>
                <a:effectLst/>
              </a:rPr>
              <a:t>Take responsibility for your own </a:t>
            </a:r>
          </a:p>
          <a:p>
            <a:pPr marL="0" lvl="0" indent="0">
              <a:spcBef>
                <a:spcPts val="0"/>
              </a:spcBef>
              <a:buNone/>
            </a:pPr>
            <a:r>
              <a:rPr lang="en-US" b="1" u="none" strike="noStrike" dirty="0" smtClean="0">
                <a:solidFill>
                  <a:srgbClr val="C00000"/>
                </a:solidFill>
                <a:effectLst/>
              </a:rPr>
              <a:t>learning &amp; growth</a:t>
            </a:r>
          </a:p>
          <a:p>
            <a:pPr lvl="0"/>
            <a:r>
              <a:rPr lang="en-US" b="1" dirty="0" smtClean="0"/>
              <a:t>One Big Red, one mic </a:t>
            </a:r>
            <a:endParaRPr lang="en-US" b="1" u="none" strike="noStrike" dirty="0" smtClean="0">
              <a:effectLst/>
            </a:endParaRPr>
          </a:p>
        </p:txBody>
      </p:sp>
    </p:spTree>
    <p:extLst>
      <p:ext uri="{BB962C8B-B14F-4D97-AF65-F5344CB8AC3E}">
        <p14:creationId xmlns:p14="http://schemas.microsoft.com/office/powerpoint/2010/main" val="2522783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b="1" dirty="0" smtClean="0"/>
              <a:t>Today’s </a:t>
            </a:r>
            <a:r>
              <a:rPr lang="en-US" b="1" dirty="0" smtClean="0">
                <a:solidFill>
                  <a:srgbClr val="C00000"/>
                </a:solidFill>
              </a:rPr>
              <a:t>Content</a:t>
            </a:r>
            <a:r>
              <a:rPr lang="en-US" b="1" dirty="0" smtClean="0"/>
              <a:t> </a:t>
            </a:r>
            <a:r>
              <a:rPr lang="en-US" b="1" dirty="0" smtClean="0"/>
              <a:t>Objectives</a:t>
            </a:r>
            <a:br>
              <a:rPr lang="en-US" b="1" dirty="0" smtClean="0"/>
            </a:br>
            <a:r>
              <a:rPr lang="en-US" sz="3100" i="1" dirty="0" smtClean="0"/>
              <a:t>a.k.a.  The “What”</a:t>
            </a:r>
            <a:endParaRPr lang="en-US" sz="3100" i="1" dirty="0"/>
          </a:p>
        </p:txBody>
      </p:sp>
      <p:sp>
        <p:nvSpPr>
          <p:cNvPr id="3" name="Content Placeholder 2"/>
          <p:cNvSpPr>
            <a:spLocks noGrp="1"/>
          </p:cNvSpPr>
          <p:nvPr>
            <p:ph idx="1"/>
          </p:nvPr>
        </p:nvSpPr>
        <p:spPr>
          <a:xfrm>
            <a:off x="457200" y="2255837"/>
            <a:ext cx="8229600" cy="4144963"/>
          </a:xfrm>
        </p:spPr>
        <p:txBody>
          <a:bodyPr>
            <a:normAutofit/>
          </a:bodyPr>
          <a:lstStyle/>
          <a:p>
            <a:pPr lvl="0"/>
            <a:r>
              <a:rPr lang="en-US" b="1" dirty="0" smtClean="0"/>
              <a:t>Demonstrate</a:t>
            </a:r>
            <a:r>
              <a:rPr lang="en-US" dirty="0" smtClean="0"/>
              <a:t> </a:t>
            </a:r>
            <a:r>
              <a:rPr lang="en-US" dirty="0"/>
              <a:t>a working knowledge of the scoring rubric.</a:t>
            </a:r>
          </a:p>
          <a:p>
            <a:pPr lvl="0"/>
            <a:r>
              <a:rPr lang="en-US" b="1" dirty="0"/>
              <a:t>D</a:t>
            </a:r>
            <a:r>
              <a:rPr lang="en-US" b="1" dirty="0" smtClean="0"/>
              <a:t>raw </a:t>
            </a:r>
            <a:r>
              <a:rPr lang="en-US" b="1" dirty="0"/>
              <a:t>conclusions </a:t>
            </a:r>
            <a:r>
              <a:rPr lang="en-US" dirty="0"/>
              <a:t>about student needs based on a small sample of pre-assessments.</a:t>
            </a:r>
          </a:p>
          <a:p>
            <a:r>
              <a:rPr lang="en-US" b="1" dirty="0"/>
              <a:t>R</a:t>
            </a:r>
            <a:r>
              <a:rPr lang="en-US" b="1" dirty="0" smtClean="0"/>
              <a:t>ecommend</a:t>
            </a:r>
            <a:r>
              <a:rPr lang="en-US" dirty="0" smtClean="0"/>
              <a:t> </a:t>
            </a:r>
            <a:r>
              <a:rPr lang="en-US" dirty="0"/>
              <a:t>activities and strategies to be used throughout ILCs to improve student writing skills</a:t>
            </a:r>
            <a:r>
              <a:rPr lang="en-US" dirty="0" smtClean="0"/>
              <a:t>. </a:t>
            </a:r>
            <a:endParaRPr lang="en-US" b="1" dirty="0">
              <a:solidFill>
                <a:srgbClr val="C00000"/>
              </a:solidFill>
            </a:endParaRPr>
          </a:p>
        </p:txBody>
      </p:sp>
    </p:spTree>
    <p:extLst>
      <p:ext uri="{BB962C8B-B14F-4D97-AF65-F5344CB8AC3E}">
        <p14:creationId xmlns:p14="http://schemas.microsoft.com/office/powerpoint/2010/main" val="3898952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b="1" dirty="0" smtClean="0"/>
              <a:t>Today’s </a:t>
            </a:r>
            <a:r>
              <a:rPr lang="en-US" b="1" dirty="0" smtClean="0">
                <a:solidFill>
                  <a:srgbClr val="C00000"/>
                </a:solidFill>
              </a:rPr>
              <a:t>Language </a:t>
            </a:r>
            <a:r>
              <a:rPr lang="en-US" b="1" dirty="0" smtClean="0"/>
              <a:t>Objectives</a:t>
            </a:r>
            <a:r>
              <a:rPr lang="en-US" b="1" dirty="0"/>
              <a:t/>
            </a:r>
            <a:br>
              <a:rPr lang="en-US" b="1" dirty="0"/>
            </a:br>
            <a:r>
              <a:rPr lang="en-US" sz="3100" dirty="0" smtClean="0"/>
              <a:t>a.k.a.  </a:t>
            </a:r>
            <a:r>
              <a:rPr lang="en-US" sz="3100" i="1" dirty="0" smtClean="0"/>
              <a:t>The “How”</a:t>
            </a:r>
            <a:endParaRPr lang="en-US" sz="3100" i="1" dirty="0"/>
          </a:p>
        </p:txBody>
      </p:sp>
      <p:sp>
        <p:nvSpPr>
          <p:cNvPr id="3" name="Content Placeholder 2"/>
          <p:cNvSpPr>
            <a:spLocks noGrp="1"/>
          </p:cNvSpPr>
          <p:nvPr>
            <p:ph idx="1"/>
          </p:nvPr>
        </p:nvSpPr>
        <p:spPr>
          <a:xfrm>
            <a:off x="457200" y="2179637"/>
            <a:ext cx="8229600" cy="4144963"/>
          </a:xfrm>
        </p:spPr>
        <p:txBody>
          <a:bodyPr>
            <a:normAutofit/>
          </a:bodyPr>
          <a:lstStyle/>
          <a:p>
            <a:pPr lvl="0"/>
            <a:r>
              <a:rPr lang="en-US" b="1" dirty="0"/>
              <a:t>E</a:t>
            </a:r>
            <a:r>
              <a:rPr lang="en-US" b="1" dirty="0" smtClean="0"/>
              <a:t>xplain</a:t>
            </a:r>
            <a:r>
              <a:rPr lang="en-US" dirty="0" smtClean="0"/>
              <a:t> </a:t>
            </a:r>
            <a:r>
              <a:rPr lang="en-US" dirty="0"/>
              <a:t>how we used the rubric to score student writing.</a:t>
            </a:r>
          </a:p>
          <a:p>
            <a:pPr lvl="0"/>
            <a:r>
              <a:rPr lang="en-US" b="1" dirty="0" smtClean="0"/>
              <a:t>State</a:t>
            </a:r>
            <a:r>
              <a:rPr lang="en-US" dirty="0" smtClean="0"/>
              <a:t> </a:t>
            </a:r>
            <a:r>
              <a:rPr lang="en-US" dirty="0"/>
              <a:t>and </a:t>
            </a:r>
            <a:r>
              <a:rPr lang="en-US" b="1" dirty="0"/>
              <a:t>justify</a:t>
            </a:r>
            <a:r>
              <a:rPr lang="en-US" dirty="0"/>
              <a:t> opinions about scoring student writing.</a:t>
            </a:r>
          </a:p>
          <a:p>
            <a:pPr lvl="0"/>
            <a:r>
              <a:rPr lang="en-US" b="1" dirty="0"/>
              <a:t>B</a:t>
            </a:r>
            <a:r>
              <a:rPr lang="en-US" b="1" dirty="0" smtClean="0"/>
              <a:t>rainstorm</a:t>
            </a:r>
            <a:r>
              <a:rPr lang="en-US" dirty="0" smtClean="0"/>
              <a:t> </a:t>
            </a:r>
            <a:r>
              <a:rPr lang="en-US" dirty="0"/>
              <a:t>lesson ideas for teaching writing in our respective content areas</a:t>
            </a:r>
            <a:r>
              <a:rPr lang="en-US" dirty="0" smtClean="0"/>
              <a:t>.</a:t>
            </a:r>
            <a:endParaRPr lang="en-US" dirty="0"/>
          </a:p>
          <a:p>
            <a:pPr marL="0" indent="0">
              <a:buNone/>
            </a:pPr>
            <a:endParaRPr lang="en-US" b="1" dirty="0" smtClean="0"/>
          </a:p>
        </p:txBody>
      </p:sp>
    </p:spTree>
    <p:extLst>
      <p:ext uri="{BB962C8B-B14F-4D97-AF65-F5344CB8AC3E}">
        <p14:creationId xmlns:p14="http://schemas.microsoft.com/office/powerpoint/2010/main" val="1521155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Part 1 – </a:t>
            </a:r>
            <a:r>
              <a:rPr lang="en-US" b="1" dirty="0" smtClean="0"/>
              <a:t>Team building, resource sharing, &amp; whatnot</a:t>
            </a:r>
            <a:endParaRPr lang="en-US" b="1" dirty="0"/>
          </a:p>
        </p:txBody>
      </p:sp>
      <p:pic>
        <p:nvPicPr>
          <p:cNvPr id="2050" name="Picture 2" descr="Teamwork Quotes for Soc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5029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111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Tech Tool:  </a:t>
            </a:r>
            <a:r>
              <a:rPr lang="en-US" b="1" dirty="0" err="1" smtClean="0"/>
              <a:t>Plotagon</a:t>
            </a:r>
            <a:endParaRPr lang="en-US" b="1" dirty="0"/>
          </a:p>
        </p:txBody>
      </p:sp>
      <p:sp>
        <p:nvSpPr>
          <p:cNvPr id="3" name="Content Placeholder 2"/>
          <p:cNvSpPr>
            <a:spLocks noGrp="1"/>
          </p:cNvSpPr>
          <p:nvPr>
            <p:ph idx="1"/>
          </p:nvPr>
        </p:nvSpPr>
        <p:spPr/>
        <p:txBody>
          <a:bodyPr>
            <a:normAutofit/>
          </a:bodyPr>
          <a:lstStyle/>
          <a:p>
            <a:pPr marL="0" indent="0" algn="ctr">
              <a:buNone/>
            </a:pPr>
            <a:endParaRPr lang="en-US" sz="6600" b="1" dirty="0" smtClean="0"/>
          </a:p>
          <a:p>
            <a:pPr marL="0" indent="0" algn="ctr">
              <a:buNone/>
            </a:pPr>
            <a:endParaRPr lang="en-US" sz="6600" b="1" dirty="0" smtClean="0">
              <a:hlinkClick r:id="rId2"/>
            </a:endParaRPr>
          </a:p>
          <a:p>
            <a:pPr marL="0" indent="0" algn="ctr">
              <a:buNone/>
            </a:pPr>
            <a:r>
              <a:rPr lang="en-US" sz="6600" b="1" dirty="0" smtClean="0">
                <a:hlinkClick r:id="rId2"/>
              </a:rPr>
              <a:t>https://plotagon.com/</a:t>
            </a:r>
            <a:endParaRPr lang="en-US" sz="6600" b="1"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524000"/>
            <a:ext cx="24765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733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 Data Collection</a:t>
            </a:r>
            <a:endParaRPr lang="en-US" b="1" dirty="0"/>
          </a:p>
        </p:txBody>
      </p:sp>
      <p:sp>
        <p:nvSpPr>
          <p:cNvPr id="3" name="Content Placeholder 2"/>
          <p:cNvSpPr>
            <a:spLocks noGrp="1"/>
          </p:cNvSpPr>
          <p:nvPr>
            <p:ph idx="1"/>
          </p:nvPr>
        </p:nvSpPr>
        <p:spPr/>
        <p:txBody>
          <a:bodyPr/>
          <a:lstStyle/>
          <a:p>
            <a:r>
              <a:rPr lang="en-US" dirty="0" smtClean="0"/>
              <a:t>Sign up for an observation date</a:t>
            </a:r>
          </a:p>
          <a:p>
            <a:r>
              <a:rPr lang="en-US" dirty="0" smtClean="0"/>
              <a:t>You’ll be observed for one day</a:t>
            </a:r>
          </a:p>
          <a:p>
            <a:r>
              <a:rPr lang="en-US" dirty="0" smtClean="0"/>
              <a:t>Plan to be in your classroom, not the computer lab</a:t>
            </a:r>
          </a:p>
          <a:p>
            <a:r>
              <a:rPr lang="en-US" dirty="0" smtClean="0"/>
              <a:t>Data will be shared in December</a:t>
            </a:r>
            <a:endParaRPr lang="en-US" dirty="0"/>
          </a:p>
        </p:txBody>
      </p:sp>
    </p:spTree>
    <p:extLst>
      <p:ext uri="{BB962C8B-B14F-4D97-AF65-F5344CB8AC3E}">
        <p14:creationId xmlns:p14="http://schemas.microsoft.com/office/powerpoint/2010/main" val="115480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828800"/>
            <a:ext cx="28956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b="1" dirty="0" smtClean="0"/>
              <a:t>Evaluations</a:t>
            </a:r>
            <a:endParaRPr lang="en-US" b="1" dirty="0"/>
          </a:p>
        </p:txBody>
      </p:sp>
      <p:sp>
        <p:nvSpPr>
          <p:cNvPr id="3" name="Content Placeholder 2"/>
          <p:cNvSpPr>
            <a:spLocks noGrp="1"/>
          </p:cNvSpPr>
          <p:nvPr>
            <p:ph idx="1"/>
          </p:nvPr>
        </p:nvSpPr>
        <p:spPr>
          <a:xfrm>
            <a:off x="3019425" y="1752600"/>
            <a:ext cx="5972175" cy="2514600"/>
          </a:xfrm>
        </p:spPr>
        <p:txBody>
          <a:bodyPr>
            <a:normAutofit lnSpcReduction="10000"/>
          </a:bodyPr>
          <a:lstStyle/>
          <a:p>
            <a:pPr marL="0" indent="0">
              <a:buNone/>
            </a:pPr>
            <a:endParaRPr lang="en-US" dirty="0" smtClean="0"/>
          </a:p>
          <a:p>
            <a:pPr marL="0" indent="0" algn="ctr">
              <a:buNone/>
            </a:pPr>
            <a:r>
              <a:rPr lang="en-US" sz="4400" b="1" dirty="0" smtClean="0">
                <a:solidFill>
                  <a:srgbClr val="C00000"/>
                </a:solidFill>
              </a:rPr>
              <a:t>ILC data can be used to show student growth in your classroom</a:t>
            </a:r>
            <a:endParaRPr lang="en-US" sz="4400" b="1" dirty="0">
              <a:solidFill>
                <a:srgbClr val="C00000"/>
              </a:solidFill>
            </a:endParaRPr>
          </a:p>
        </p:txBody>
      </p:sp>
    </p:spTree>
    <p:extLst>
      <p:ext uri="{BB962C8B-B14F-4D97-AF65-F5344CB8AC3E}">
        <p14:creationId xmlns:p14="http://schemas.microsoft.com/office/powerpoint/2010/main" val="351037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15196</TotalTime>
  <Words>710</Words>
  <Application>Microsoft Office PowerPoint</Application>
  <PresentationFormat>On-screen Show (4:3)</PresentationFormat>
  <Paragraphs>118</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Our Norms</vt:lpstr>
      <vt:lpstr>Today’s Content Objectives a.k.a.  The “What”</vt:lpstr>
      <vt:lpstr>Today’s Language Objectives a.k.a.  The “How”</vt:lpstr>
      <vt:lpstr>Part 1 – Team building, resource sharing, &amp; whatnot</vt:lpstr>
      <vt:lpstr>Tech Tool:  Plotagon</vt:lpstr>
      <vt:lpstr>CLASS Data Collection</vt:lpstr>
      <vt:lpstr>Evaluations</vt:lpstr>
      <vt:lpstr>PowerPoint Presentation</vt:lpstr>
      <vt:lpstr>PowerPoint Presentation</vt:lpstr>
      <vt:lpstr>PowerPoint Presentation</vt:lpstr>
      <vt:lpstr>PowerPoint Presentation</vt:lpstr>
      <vt:lpstr>6 Areas of Emphasis</vt:lpstr>
      <vt:lpstr>PowerPoint Presentation</vt:lpstr>
      <vt:lpstr>Practice</vt:lpstr>
      <vt:lpstr>Reflection</vt:lpstr>
      <vt:lpstr>By Department…</vt:lpstr>
      <vt:lpstr>PowerPoint Presentation</vt:lpstr>
      <vt:lpstr>Part 3 – This semester’s ILCs</vt:lpstr>
      <vt:lpstr>How?</vt:lpstr>
      <vt:lpstr>Planning Time in Departments</vt:lpstr>
      <vt:lpstr>Recap</vt:lpstr>
      <vt:lpstr>Reminder: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Student Success Look Like at Sexton?</dc:title>
  <dc:creator>Profile</dc:creator>
  <cp:lastModifiedBy>Profile</cp:lastModifiedBy>
  <cp:revision>61</cp:revision>
  <cp:lastPrinted>2014-09-17T16:28:10Z</cp:lastPrinted>
  <dcterms:created xsi:type="dcterms:W3CDTF">2014-08-27T16:36:59Z</dcterms:created>
  <dcterms:modified xsi:type="dcterms:W3CDTF">2014-09-18T12:02:34Z</dcterms:modified>
</cp:coreProperties>
</file>