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8" r:id="rId2"/>
    <p:sldId id="269" r:id="rId3"/>
    <p:sldId id="274" r:id="rId4"/>
    <p:sldId id="270" r:id="rId5"/>
    <p:sldId id="271" r:id="rId6"/>
    <p:sldId id="273" r:id="rId7"/>
    <p:sldId id="272" r:id="rId8"/>
    <p:sldId id="267" r:id="rId9"/>
    <p:sldId id="275" r:id="rId10"/>
    <p:sldId id="263" r:id="rId11"/>
    <p:sldId id="264" r:id="rId12"/>
    <p:sldId id="265" r:id="rId13"/>
    <p:sldId id="266" r:id="rId14"/>
    <p:sldId id="262" r:id="rId15"/>
    <p:sldId id="256" r:id="rId16"/>
    <p:sldId id="257" r:id="rId17"/>
    <p:sldId id="258" r:id="rId18"/>
    <p:sldId id="259" r:id="rId19"/>
    <p:sldId id="260" r:id="rId20"/>
    <p:sldId id="261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%20HD%20:Users:laraslee:Downloads:ilc%20student%20survey%20data%20-%20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%20HD%20:Users:laraslee:Desktop:ilc%20student%20survey%20data%20-%20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%20HD%20:Users:laraslee:Desktop:ilc%20student%20survey%20data%20-%20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%20HD%20:Users:laraslee:Desktop:ilc%20student%20survey%20data%20-%20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%20HD%20:Users:laraslee:Desktop:ilc%20student%20survey%20data%20-%201.xls" TargetMode="External"/><Relationship Id="rId2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%20HD%20:Users:laraslee:Desktop:ilc%20student%20survey%20data%20-%201.xls" TargetMode="External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Sheet1!$C$15:$D$15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Sheet1!$C$16:$D$16</c:f>
              <c:numCache>
                <c:formatCode>General</c:formatCode>
                <c:ptCount val="2"/>
                <c:pt idx="0">
                  <c:v>412.0</c:v>
                </c:pt>
                <c:pt idx="1">
                  <c:v>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860488"/>
        <c:axId val="165866328"/>
      </c:barChart>
      <c:catAx>
        <c:axId val="165860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>
                    <a:effectLst/>
                  </a:rPr>
                  <a:t>Does your teacher write an objective </a:t>
                </a:r>
              </a:p>
              <a:p>
                <a:pPr>
                  <a:defRPr/>
                </a:pPr>
                <a:r>
                  <a:rPr lang="en-US" sz="1800" b="1" i="0" baseline="0" dirty="0">
                    <a:effectLst/>
                  </a:rPr>
                  <a:t>for the day on the board?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318673681418555"/>
              <c:y val="0.840215458193039"/>
            </c:manualLayout>
          </c:layout>
          <c:overlay val="0"/>
        </c:title>
        <c:majorTickMark val="out"/>
        <c:minorTickMark val="none"/>
        <c:tickLblPos val="nextTo"/>
        <c:crossAx val="165866328"/>
        <c:crosses val="autoZero"/>
        <c:auto val="1"/>
        <c:lblAlgn val="ctr"/>
        <c:lblOffset val="100"/>
        <c:noMultiLvlLbl val="0"/>
      </c:catAx>
      <c:valAx>
        <c:axId val="1658663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</a:t>
                </a:r>
                <a:r>
                  <a:rPr lang="en-US" baseline="0"/>
                  <a:t> students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5860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Sheet1!$C$27:$D$27</c:f>
              <c:strCache>
                <c:ptCount val="2"/>
                <c:pt idx="0">
                  <c:v>YES </c:v>
                </c:pt>
                <c:pt idx="1">
                  <c:v>NO</c:v>
                </c:pt>
              </c:strCache>
            </c:strRef>
          </c:cat>
          <c:val>
            <c:numRef>
              <c:f>Sheet1!$C$28:$D$28</c:f>
              <c:numCache>
                <c:formatCode>General</c:formatCode>
                <c:ptCount val="2"/>
                <c:pt idx="0">
                  <c:v>381.0</c:v>
                </c:pt>
                <c:pt idx="1">
                  <c:v>93.0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632392"/>
        <c:axId val="173809128"/>
      </c:barChart>
      <c:catAx>
        <c:axId val="173632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/>
                  <a:t>Do you talk</a:t>
                </a:r>
                <a:r>
                  <a:rPr lang="en-US" sz="1800" baseline="0" dirty="0"/>
                  <a:t> about objectives for the day </a:t>
                </a:r>
                <a:endParaRPr lang="en-US" sz="1800" baseline="0" dirty="0" smtClean="0"/>
              </a:p>
              <a:p>
                <a:pPr>
                  <a:defRPr/>
                </a:pPr>
                <a:r>
                  <a:rPr lang="en-US" sz="1800" baseline="0" dirty="0" smtClean="0"/>
                  <a:t>at </a:t>
                </a:r>
                <a:r>
                  <a:rPr lang="en-US" sz="1800" baseline="0" dirty="0"/>
                  <a:t>the beginning of class?</a:t>
                </a:r>
                <a:endParaRPr lang="en-US" sz="1800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173809128"/>
        <c:crosses val="autoZero"/>
        <c:auto val="1"/>
        <c:lblAlgn val="ctr"/>
        <c:lblOffset val="100"/>
        <c:noMultiLvlLbl val="0"/>
      </c:catAx>
      <c:valAx>
        <c:axId val="1738091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students</a:t>
                </a:r>
              </a:p>
            </c:rich>
          </c:tx>
          <c:layout>
            <c:manualLayout>
              <c:xMode val="edge"/>
              <c:yMode val="edge"/>
              <c:x val="0.00795800524934383"/>
              <c:y val="0.28060698493769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3632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Sheet1!$A$35:$B$35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Sheet1!$A$36:$B$36</c:f>
              <c:numCache>
                <c:formatCode>General</c:formatCode>
                <c:ptCount val="2"/>
                <c:pt idx="0">
                  <c:v>220.0</c:v>
                </c:pt>
                <c:pt idx="1">
                  <c:v>241.0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440680"/>
        <c:axId val="176370696"/>
      </c:barChart>
      <c:catAx>
        <c:axId val="173440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 smtClean="0"/>
                  <a:t> Have</a:t>
                </a:r>
                <a:r>
                  <a:rPr lang="en-US" sz="1800" baseline="0" dirty="0" smtClean="0"/>
                  <a:t> the exit tickets helped you learn things better?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187204808226971"/>
              <c:y val="0.921135646687697"/>
            </c:manualLayout>
          </c:layout>
          <c:overlay val="0"/>
        </c:title>
        <c:majorTickMark val="out"/>
        <c:minorTickMark val="none"/>
        <c:tickLblPos val="nextTo"/>
        <c:crossAx val="176370696"/>
        <c:crosses val="autoZero"/>
        <c:auto val="1"/>
        <c:lblAlgn val="ctr"/>
        <c:lblOffset val="100"/>
        <c:noMultiLvlLbl val="0"/>
      </c:catAx>
      <c:valAx>
        <c:axId val="176370696"/>
        <c:scaling>
          <c:orientation val="minMax"/>
          <c:max val="300.0"/>
          <c:min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3440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Sheet1!$G$33:$K$33</c:f>
              <c:strCache>
                <c:ptCount val="5"/>
                <c:pt idx="0">
                  <c:v>I've never done an exit ticket</c:v>
                </c:pt>
                <c:pt idx="1">
                  <c:v>I REALLY don't like doing exit tickets</c:v>
                </c:pt>
                <c:pt idx="2">
                  <c:v>I don't like doing the exit tickets</c:v>
                </c:pt>
                <c:pt idx="3">
                  <c:v>I do the exit tickets because they're required</c:v>
                </c:pt>
                <c:pt idx="4">
                  <c:v>I like doing the exit tickets</c:v>
                </c:pt>
              </c:strCache>
            </c:strRef>
          </c:cat>
          <c:val>
            <c:numRef>
              <c:f>Sheet1!$G$34:$K$34</c:f>
              <c:numCache>
                <c:formatCode>General</c:formatCode>
                <c:ptCount val="5"/>
                <c:pt idx="0">
                  <c:v>49.0</c:v>
                </c:pt>
                <c:pt idx="1">
                  <c:v>83.0</c:v>
                </c:pt>
                <c:pt idx="2">
                  <c:v>56.0</c:v>
                </c:pt>
                <c:pt idx="3">
                  <c:v>238.0</c:v>
                </c:pt>
                <c:pt idx="4">
                  <c:v>45.0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222504"/>
        <c:axId val="584366168"/>
      </c:barChart>
      <c:catAx>
        <c:axId val="161222504"/>
        <c:scaling>
          <c:orientation val="minMax"/>
        </c:scaling>
        <c:delete val="0"/>
        <c:axPos val="l"/>
        <c:majorTickMark val="out"/>
        <c:minorTickMark val="none"/>
        <c:tickLblPos val="nextTo"/>
        <c:crossAx val="584366168"/>
        <c:crosses val="autoZero"/>
        <c:auto val="1"/>
        <c:lblAlgn val="ctr"/>
        <c:lblOffset val="100"/>
        <c:noMultiLvlLbl val="0"/>
      </c:catAx>
      <c:valAx>
        <c:axId val="58436616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1222504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Sheet1!$D$42:$H$42</c:f>
              <c:strCache>
                <c:ptCount val="5"/>
                <c:pt idx="0">
                  <c:v>0 times</c:v>
                </c:pt>
                <c:pt idx="1">
                  <c:v>1-2 times</c:v>
                </c:pt>
                <c:pt idx="2">
                  <c:v>3-4 times</c:v>
                </c:pt>
                <c:pt idx="3">
                  <c:v>5-6 times </c:v>
                </c:pt>
                <c:pt idx="4">
                  <c:v>7+ times</c:v>
                </c:pt>
              </c:strCache>
            </c:strRef>
          </c:cat>
          <c:val>
            <c:numRef>
              <c:f>Sheet1!$D$43:$H$43</c:f>
              <c:numCache>
                <c:formatCode>General</c:formatCode>
                <c:ptCount val="5"/>
                <c:pt idx="0">
                  <c:v>74.0</c:v>
                </c:pt>
                <c:pt idx="1">
                  <c:v>182.0</c:v>
                </c:pt>
                <c:pt idx="2">
                  <c:v>152.0</c:v>
                </c:pt>
                <c:pt idx="3">
                  <c:v>35.0</c:v>
                </c:pt>
                <c:pt idx="4">
                  <c:v>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595000"/>
        <c:axId val="1790360"/>
      </c:barChart>
      <c:catAx>
        <c:axId val="1665950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/>
                  <a:t>Frequency of Exit Tickets During</a:t>
                </a:r>
                <a:r>
                  <a:rPr lang="en-US" sz="1400" baseline="0" dirty="0"/>
                  <a:t> ILC #3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00776397420599914"/>
              <c:y val="0.159698211698087"/>
            </c:manualLayout>
          </c:layout>
          <c:overlay val="0"/>
        </c:title>
        <c:majorTickMark val="out"/>
        <c:minorTickMark val="none"/>
        <c:tickLblPos val="nextTo"/>
        <c:crossAx val="1790360"/>
        <c:crosses val="autoZero"/>
        <c:auto val="1"/>
        <c:lblAlgn val="ctr"/>
        <c:lblOffset val="100"/>
        <c:noMultiLvlLbl val="0"/>
      </c:catAx>
      <c:valAx>
        <c:axId val="179036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6595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Sheet1!$B$51:$F$51</c:f>
              <c:strCache>
                <c:ptCount val="5"/>
                <c:pt idx="0">
                  <c:v>Terrible</c:v>
                </c:pt>
                <c:pt idx="1">
                  <c:v>Bad</c:v>
                </c:pt>
                <c:pt idx="2">
                  <c:v>Somewhere in the middle</c:v>
                </c:pt>
                <c:pt idx="3">
                  <c:v>Good</c:v>
                </c:pt>
                <c:pt idx="4">
                  <c:v>Awesome</c:v>
                </c:pt>
              </c:strCache>
            </c:strRef>
          </c:cat>
          <c:val>
            <c:numRef>
              <c:f>Sheet1!$B$52:$F$52</c:f>
              <c:numCache>
                <c:formatCode>General</c:formatCode>
                <c:ptCount val="5"/>
                <c:pt idx="0">
                  <c:v>15.0</c:v>
                </c:pt>
                <c:pt idx="1">
                  <c:v>29.0</c:v>
                </c:pt>
                <c:pt idx="2">
                  <c:v>171.0</c:v>
                </c:pt>
                <c:pt idx="3">
                  <c:v>184.0</c:v>
                </c:pt>
                <c:pt idx="4">
                  <c:v>72.0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4469528"/>
        <c:axId val="584424328"/>
      </c:barChart>
      <c:catAx>
        <c:axId val="5844695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Rate your ability to </a:t>
                </a:r>
                <a:r>
                  <a:rPr lang="en-US" sz="1800" dirty="0" smtClean="0"/>
                  <a:t>write</a:t>
                </a:r>
              </a:p>
              <a:p>
                <a:pPr>
                  <a:defRPr/>
                </a:pPr>
                <a:r>
                  <a:rPr lang="en-US" sz="1800" dirty="0" smtClean="0"/>
                  <a:t> </a:t>
                </a:r>
                <a:r>
                  <a:rPr lang="en-US" sz="1800" dirty="0"/>
                  <a:t>a good summary</a:t>
                </a:r>
              </a:p>
            </c:rich>
          </c:tx>
          <c:layout>
            <c:manualLayout>
              <c:xMode val="edge"/>
              <c:yMode val="edge"/>
              <c:x val="0.00417838946602263"/>
              <c:y val="0.145678113765191"/>
            </c:manualLayout>
          </c:layout>
          <c:overlay val="0"/>
        </c:title>
        <c:majorTickMark val="out"/>
        <c:minorTickMark val="none"/>
        <c:tickLblPos val="nextTo"/>
        <c:crossAx val="584424328"/>
        <c:crosses val="autoZero"/>
        <c:auto val="1"/>
        <c:lblAlgn val="ctr"/>
        <c:lblOffset val="100"/>
        <c:noMultiLvlLbl val="0"/>
      </c:catAx>
      <c:valAx>
        <c:axId val="58442432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84469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0.36805</cdr:x>
      <cdr:y>0.75311</cdr:y>
    </cdr:from>
    <cdr:to>
      <cdr:x>0.43981</cdr:x>
      <cdr:y>0.82837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10206" y="3695700"/>
          <a:ext cx="58693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 smtClean="0"/>
            <a:t>16%</a:t>
          </a:r>
          <a:endParaRPr lang="en-US" b="1" dirty="0"/>
        </a:p>
      </cdr:txBody>
    </cdr:sp>
  </cdr:relSizeAnchor>
  <cdr:relSizeAnchor xmlns:cdr="http://schemas.openxmlformats.org/drawingml/2006/chartDrawing">
    <cdr:from>
      <cdr:x>0.81681</cdr:x>
      <cdr:y>0.5823</cdr:y>
    </cdr:from>
    <cdr:to>
      <cdr:x>0.88857</cdr:x>
      <cdr:y>0.65756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680506" y="2857500"/>
          <a:ext cx="58693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/>
            <a:t>39</a:t>
          </a:r>
          <a:r>
            <a:rPr lang="en-US" sz="1800" b="1" dirty="0" smtClean="0"/>
            <a:t>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0.69569</cdr:x>
      <cdr:y>0.41667</cdr:y>
    </cdr:from>
    <cdr:to>
      <cdr:x>0.76745</cdr:x>
      <cdr:y>0.49193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89906" y="2044700"/>
          <a:ext cx="58693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/>
            <a:t>32%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0.20656</cdr:x>
      <cdr:y>0.24845</cdr:y>
    </cdr:from>
    <cdr:to>
      <cdr:x>0.26402</cdr:x>
      <cdr:y>0.32371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89406" y="1219200"/>
          <a:ext cx="46993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/>
            <a:t>7</a:t>
          </a:r>
          <a:r>
            <a:rPr lang="en-US" sz="1800" b="1" dirty="0" smtClean="0"/>
            <a:t>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0.17861</cdr:x>
      <cdr:y>0.08282</cdr:y>
    </cdr:from>
    <cdr:to>
      <cdr:x>0.23607</cdr:x>
      <cdr:y>0.15808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60806" y="406400"/>
          <a:ext cx="46993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/>
            <a:t>6</a:t>
          </a:r>
          <a:r>
            <a:rPr lang="en-US" sz="1800" b="1" dirty="0" smtClean="0"/>
            <a:t>%</a:t>
          </a:r>
          <a:endParaRPr lang="en-US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0.78996</cdr:x>
      <cdr:y>0.40336</cdr:y>
    </cdr:from>
    <cdr:to>
      <cdr:x>0.86763</cdr:x>
      <cdr:y>0.48482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69306" y="1828800"/>
          <a:ext cx="58693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/>
            <a:t>36</a:t>
          </a:r>
          <a:r>
            <a:rPr lang="en-US" sz="1800" b="1" dirty="0" smtClean="0"/>
            <a:t>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0.84206</cdr:x>
      <cdr:y>0.2381</cdr:y>
    </cdr:from>
    <cdr:to>
      <cdr:x>0.91973</cdr:x>
      <cdr:y>0.31956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63006" y="1079500"/>
          <a:ext cx="58693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/>
            <a:t>39</a:t>
          </a:r>
          <a:r>
            <a:rPr lang="en-US" sz="1800" b="1" dirty="0" smtClean="0"/>
            <a:t>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0.45942</cdr:x>
      <cdr:y>0.07843</cdr:y>
    </cdr:from>
    <cdr:to>
      <cdr:x>0.5371</cdr:x>
      <cdr:y>0.15989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71639" y="355600"/>
          <a:ext cx="58693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/>
            <a:t>16</a:t>
          </a:r>
          <a:r>
            <a:rPr lang="en-US" sz="1800" b="1" dirty="0" smtClean="0"/>
            <a:t>%</a:t>
          </a:r>
          <a:endParaRPr lang="en-US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D9069-484D-204B-A2AA-7882FE456F33}" type="datetimeFigureOut">
              <a:rPr lang="en-US" smtClean="0"/>
              <a:t>4/3/14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31651-AFA9-2F4D-B9F9-9705D3A7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87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ADEBD-C62F-194E-9484-7BE41669F602}" type="datetimeFigureOut">
              <a:rPr lang="en-US" smtClean="0"/>
              <a:t>4/3/14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6E95A-8D04-AD4B-82B7-A8C08228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06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Watch first 3</a:t>
            </a:r>
            <a:r>
              <a:rPr lang="en-US" baseline="0" dirty="0" smtClean="0"/>
              <a:t>:15 minutes of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6E95A-8D04-AD4B-82B7-A8C082282A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9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5384-EDB3-5647-ADDA-BE2C4F35B23C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1526-67D9-5247-B297-0D4A3F6C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1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5384-EDB3-5647-ADDA-BE2C4F35B23C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1526-67D9-5247-B297-0D4A3F6C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7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5384-EDB3-5647-ADDA-BE2C4F35B23C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1526-67D9-5247-B297-0D4A3F6C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4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5384-EDB3-5647-ADDA-BE2C4F35B23C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1526-67D9-5247-B297-0D4A3F6C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9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5384-EDB3-5647-ADDA-BE2C4F35B23C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1526-67D9-5247-B297-0D4A3F6C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2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5384-EDB3-5647-ADDA-BE2C4F35B23C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1526-67D9-5247-B297-0D4A3F6C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5384-EDB3-5647-ADDA-BE2C4F35B23C}" type="datetimeFigureOut">
              <a:rPr lang="en-US" smtClean="0"/>
              <a:t>4/3/14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1526-67D9-5247-B297-0D4A3F6C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9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5384-EDB3-5647-ADDA-BE2C4F35B23C}" type="datetimeFigureOut">
              <a:rPr lang="en-US" smtClean="0"/>
              <a:t>4/3/14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1526-67D9-5247-B297-0D4A3F6C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5384-EDB3-5647-ADDA-BE2C4F35B23C}" type="datetimeFigureOut">
              <a:rPr lang="en-US" smtClean="0"/>
              <a:t>4/3/14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1526-67D9-5247-B297-0D4A3F6C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1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5384-EDB3-5647-ADDA-BE2C4F35B23C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1526-67D9-5247-B297-0D4A3F6C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7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5384-EDB3-5647-ADDA-BE2C4F35B23C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1526-67D9-5247-B297-0D4A3F6C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9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F5384-EDB3-5647-ADDA-BE2C4F35B23C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21526-67D9-5247-B297-0D4A3F6C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0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youtu.be/lVGbz4EqyG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9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ILC #4:  Return of the Exit Tickets!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38867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Content Objectives for Today (WHAT):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Identify the components of ILC #4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Analyze teacher &amp; student data from ILC #3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606801"/>
            <a:ext cx="8229600" cy="19388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800000"/>
                </a:solidFill>
              </a:rPr>
              <a:t>Language Objectives for Today (HOW)</a:t>
            </a:r>
            <a:r>
              <a:rPr lang="en-US" dirty="0" smtClean="0">
                <a:solidFill>
                  <a:srgbClr val="80000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Read documents that outline ILC #4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Watch video that demonstrates presentation of objectives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Discuss teacher &amp; student data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Describe exit ticket strategies that work for you</a:t>
            </a:r>
          </a:p>
          <a:p>
            <a:pPr marL="457200" lvl="1" indent="0">
              <a:buFont typeface="Arial"/>
              <a:buNone/>
            </a:pPr>
            <a:endParaRPr lang="en-US" dirty="0" smtClean="0"/>
          </a:p>
          <a:p>
            <a:pPr marL="457200" lvl="1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4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Teacher Responses to Final Survey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587500"/>
            <a:ext cx="7391400" cy="227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" y="3911606"/>
            <a:ext cx="90932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974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2900"/>
            <a:ext cx="9144000" cy="461351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Teacher Responses to Final Survey, continued…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62735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1000"/>
            <a:ext cx="9144000" cy="473378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Teacher Responses to Final Survey, continued…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35268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2120900"/>
            <a:ext cx="8280400" cy="2603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Teacher Responses to Final Survey, continued…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2505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Student Survey Results for ILC #3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474 surveys completed</a:t>
            </a:r>
          </a:p>
          <a:p>
            <a:r>
              <a:rPr lang="en-US" dirty="0" smtClean="0"/>
              <a:t>Surveys turned in by 28 teachers (out of 36 who have classes during 3</a:t>
            </a:r>
            <a:r>
              <a:rPr lang="en-US" baseline="30000" dirty="0" smtClean="0"/>
              <a:t>rd</a:t>
            </a:r>
            <a:r>
              <a:rPr lang="en-US" dirty="0" smtClean="0"/>
              <a:t> hour – 78%)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0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332338"/>
              </p:ext>
            </p:extLst>
          </p:nvPr>
        </p:nvGraphicFramePr>
        <p:xfrm>
          <a:off x="1048397" y="1657564"/>
          <a:ext cx="7147335" cy="4288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67567" y="2262832"/>
            <a:ext cx="721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87%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67966" y="4474634"/>
            <a:ext cx="721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13%</a:t>
            </a:r>
            <a:endParaRPr lang="en-US" sz="24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Student Survey Results for ILC #3, continued…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96363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834549"/>
              </p:ext>
            </p:extLst>
          </p:nvPr>
        </p:nvGraphicFramePr>
        <p:xfrm>
          <a:off x="1049867" y="1697567"/>
          <a:ext cx="704850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67567" y="3183467"/>
            <a:ext cx="721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80%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66367" y="4366799"/>
            <a:ext cx="721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</a:t>
            </a:r>
            <a:r>
              <a:rPr lang="en-US" sz="2400" b="1" dirty="0" smtClean="0"/>
              <a:t>0%</a:t>
            </a:r>
            <a:endParaRPr lang="en-US" sz="24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Student Survey Results for ILC #3, continued…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69294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727993"/>
              </p:ext>
            </p:extLst>
          </p:nvPr>
        </p:nvGraphicFramePr>
        <p:xfrm>
          <a:off x="1054099" y="1926167"/>
          <a:ext cx="6709833" cy="402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500" y="3793067"/>
            <a:ext cx="721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48%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03900" y="3793067"/>
            <a:ext cx="721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52%</a:t>
            </a:r>
            <a:endParaRPr lang="en-US" sz="24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Student Survey Results for ILC #3, continued…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2220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011082"/>
              </p:ext>
            </p:extLst>
          </p:nvPr>
        </p:nvGraphicFramePr>
        <p:xfrm>
          <a:off x="838200" y="1753632"/>
          <a:ext cx="74295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47036" y="5030232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10%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18306" y="4280932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18%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84868" y="3544332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12%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78500" y="2820432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51%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47074" y="2083832"/>
            <a:ext cx="46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9</a:t>
            </a:r>
            <a:r>
              <a:rPr lang="en-US" b="1" dirty="0" smtClean="0"/>
              <a:t>%</a:t>
            </a:r>
            <a:endParaRPr lang="en-US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Student Survey Results for ILC #3, continued…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3396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419397"/>
              </p:ext>
            </p:extLst>
          </p:nvPr>
        </p:nvGraphicFramePr>
        <p:xfrm>
          <a:off x="457199" y="1447799"/>
          <a:ext cx="8178801" cy="4907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Student Survey Results for ILC #3, continued…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3120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 &amp; Language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Reminder</a:t>
            </a:r>
            <a:r>
              <a:rPr lang="en-US" dirty="0" smtClean="0"/>
              <a:t>:  </a:t>
            </a:r>
            <a:r>
              <a:rPr lang="en-US" u="sng" dirty="0" smtClean="0"/>
              <a:t>All</a:t>
            </a:r>
            <a:r>
              <a:rPr lang="en-US" dirty="0" smtClean="0"/>
              <a:t> departments committed to posting content &amp; language objectives daily as part of their integration of SIOP elements into the classroom</a:t>
            </a:r>
          </a:p>
          <a:p>
            <a:r>
              <a:rPr lang="en-US" dirty="0" smtClean="0"/>
              <a:t>Should reflect what is going on in classroom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Content objectives = WHAT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Language objectives = HOW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085433"/>
              </p:ext>
            </p:extLst>
          </p:nvPr>
        </p:nvGraphicFramePr>
        <p:xfrm>
          <a:off x="698500" y="1731421"/>
          <a:ext cx="7556500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5090055"/>
            <a:ext cx="46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3</a:t>
            </a:r>
            <a:r>
              <a:rPr lang="en-US" sz="1800" b="1" dirty="0" smtClean="0"/>
              <a:t>%</a:t>
            </a:r>
            <a:endParaRPr lang="en-US" sz="1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94067" y="4333889"/>
            <a:ext cx="46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6</a:t>
            </a:r>
            <a:r>
              <a:rPr lang="en-US" sz="1800" b="1" dirty="0" smtClean="0"/>
              <a:t>%</a:t>
            </a:r>
            <a:endParaRPr lang="en-US" sz="1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Student Survey Results for ILC #3, continued…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61140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dig:  What jumps out at you?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Positives</a:t>
            </a:r>
          </a:p>
          <a:p>
            <a:r>
              <a:rPr lang="en-US" dirty="0" smtClean="0"/>
              <a:t>Areas for improvement</a:t>
            </a:r>
          </a:p>
          <a:p>
            <a:r>
              <a:rPr lang="en-US" dirty="0" smtClean="0"/>
              <a:t>Adjustments for ILC #4 – what can we do differently to make this more meaningful and impactful for students?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4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399" y="1130299"/>
            <a:ext cx="5596468" cy="419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81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ILC #4 – Repeat of ILC #3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Content &amp; language objectives on board each day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Explanation of objectives to class at beginning of hour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3</a:t>
            </a:r>
            <a:r>
              <a:rPr lang="en-US" baseline="30000" dirty="0" smtClean="0">
                <a:solidFill>
                  <a:srgbClr val="800000"/>
                </a:solidFill>
              </a:rPr>
              <a:t>rd</a:t>
            </a:r>
            <a:r>
              <a:rPr lang="en-US" dirty="0" smtClean="0">
                <a:solidFill>
                  <a:srgbClr val="800000"/>
                </a:solidFill>
              </a:rPr>
              <a:t> hour classes (if you don’t have a 3</a:t>
            </a:r>
            <a:r>
              <a:rPr lang="en-US" baseline="30000" dirty="0" smtClean="0">
                <a:solidFill>
                  <a:srgbClr val="800000"/>
                </a:solidFill>
              </a:rPr>
              <a:t>rd</a:t>
            </a:r>
            <a:r>
              <a:rPr lang="en-US" dirty="0" smtClean="0">
                <a:solidFill>
                  <a:srgbClr val="800000"/>
                </a:solidFill>
              </a:rPr>
              <a:t> hour, please choose another hour to work with)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Exit tickets at least once a week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6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065" y="1511302"/>
            <a:ext cx="3200401" cy="2909455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21204" y="269882"/>
            <a:ext cx="3894667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Content &amp; Language Objectives - Examples</a:t>
            </a:r>
            <a:endParaRPr lang="en-US" sz="3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4037"/>
            <a:ext cx="4275667" cy="5688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2933" y="4381501"/>
            <a:ext cx="48641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35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SIOP Model – Lesson Delivery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http://youtu.be/lVGbz4EqyGs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68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Tickets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Think-Write-Pair-Share</a:t>
            </a:r>
          </a:p>
          <a:p>
            <a:r>
              <a:rPr lang="en-US" dirty="0" smtClean="0"/>
              <a:t>Questions to think about &amp; discuss:</a:t>
            </a:r>
          </a:p>
          <a:p>
            <a:pPr lvl="1"/>
            <a:r>
              <a:rPr lang="en-US" dirty="0" smtClean="0"/>
              <a:t>Describe an exit ticket strategy that worked well for you</a:t>
            </a:r>
          </a:p>
          <a:p>
            <a:pPr lvl="1"/>
            <a:r>
              <a:rPr lang="en-US" dirty="0" smtClean="0"/>
              <a:t>How did you overcome challenges related to the exit ticket strategy?</a:t>
            </a:r>
          </a:p>
          <a:p>
            <a:pPr lvl="1"/>
            <a:r>
              <a:rPr lang="en-US" dirty="0" smtClean="0"/>
              <a:t>What new kind of exit ticket might you try in ILC #4?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28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did it go in ILC #3?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845733"/>
            <a:ext cx="508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944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Responses from 21 teachers – </a:t>
            </a:r>
            <a:r>
              <a:rPr lang="en-US" i="1" dirty="0" smtClean="0"/>
              <a:t>58% response rate</a:t>
            </a:r>
          </a:p>
          <a:p>
            <a:r>
              <a:rPr lang="en-US" dirty="0" smtClean="0"/>
              <a:t>Our goal is 100% participation in the ILC process – implementation, evidence collection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Teacher Responses to Final Survey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963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While we look at the data…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fill out the sheet labeled “Data Dig, ILC #3” as you look at the next several slides</a:t>
            </a:r>
          </a:p>
          <a:p>
            <a:r>
              <a:rPr lang="en-US" dirty="0" smtClean="0"/>
              <a:t>Be prepared to discuss</a:t>
            </a:r>
          </a:p>
          <a:p>
            <a:r>
              <a:rPr lang="en-US" i="1" dirty="0" smtClean="0"/>
              <a:t>Please turn in your sheet at the end of the meeting</a:t>
            </a:r>
          </a:p>
          <a:p>
            <a:endParaRPr lang="en-US" i="1" dirty="0"/>
          </a:p>
          <a:p>
            <a:r>
              <a:rPr lang="en-US" b="1" dirty="0" smtClean="0">
                <a:solidFill>
                  <a:srgbClr val="800000"/>
                </a:solidFill>
              </a:rPr>
              <a:t>The big question is…What improvements/adjustments will make this ILC more meaningful for teachers </a:t>
            </a:r>
            <a:r>
              <a:rPr lang="en-US" b="1" u="sng" dirty="0" smtClean="0">
                <a:solidFill>
                  <a:srgbClr val="800000"/>
                </a:solidFill>
              </a:rPr>
              <a:t>and</a:t>
            </a:r>
            <a:r>
              <a:rPr lang="en-US" b="1" dirty="0" smtClean="0">
                <a:solidFill>
                  <a:srgbClr val="800000"/>
                </a:solidFill>
              </a:rPr>
              <a:t> students?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28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614</Words>
  <Application>Microsoft Macintosh PowerPoint</Application>
  <PresentationFormat>On-screen Show (4:3)</PresentationFormat>
  <Paragraphs>92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ILC #4:  Return of the Exit Tickets! </vt:lpstr>
      <vt:lpstr>Content &amp; Language Objectives</vt:lpstr>
      <vt:lpstr>ILC #4 – Repeat of ILC #3</vt:lpstr>
      <vt:lpstr>Content &amp; Language Objectives - Examples</vt:lpstr>
      <vt:lpstr>SIOP Model – Lesson Delivery</vt:lpstr>
      <vt:lpstr>Exit Tickets</vt:lpstr>
      <vt:lpstr>How did it go in ILC #3?</vt:lpstr>
      <vt:lpstr>Teacher Responses to Final Survey</vt:lpstr>
      <vt:lpstr>While we look at the data…</vt:lpstr>
      <vt:lpstr>Teacher Responses to Final Survey</vt:lpstr>
      <vt:lpstr>Teacher Responses to Final Survey, continued…</vt:lpstr>
      <vt:lpstr>Teacher Responses to Final Survey, continued…</vt:lpstr>
      <vt:lpstr>Teacher Responses to Final Survey, continued…</vt:lpstr>
      <vt:lpstr>Student Survey Results for ILC #3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dig:  What jumps out at you?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 Slee</dc:creator>
  <cp:lastModifiedBy>Lara Slee</cp:lastModifiedBy>
  <cp:revision>22</cp:revision>
  <cp:lastPrinted>2014-04-04T01:12:57Z</cp:lastPrinted>
  <dcterms:created xsi:type="dcterms:W3CDTF">2014-04-03T14:36:55Z</dcterms:created>
  <dcterms:modified xsi:type="dcterms:W3CDTF">2014-04-04T01:39:38Z</dcterms:modified>
</cp:coreProperties>
</file>